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259" r:id="rId5"/>
    <p:sldId id="261" r:id="rId6"/>
    <p:sldId id="262" r:id="rId7"/>
    <p:sldId id="304" r:id="rId8"/>
    <p:sldId id="307" r:id="rId9"/>
    <p:sldId id="308" r:id="rId10"/>
    <p:sldId id="303" r:id="rId11"/>
    <p:sldId id="309" r:id="rId12"/>
    <p:sldId id="265" r:id="rId13"/>
    <p:sldId id="264" r:id="rId14"/>
    <p:sldId id="266" r:id="rId15"/>
    <p:sldId id="267" r:id="rId16"/>
    <p:sldId id="268" r:id="rId17"/>
    <p:sldId id="273" r:id="rId18"/>
    <p:sldId id="270" r:id="rId19"/>
    <p:sldId id="269" r:id="rId20"/>
    <p:sldId id="271" r:id="rId21"/>
    <p:sldId id="272" r:id="rId22"/>
    <p:sldId id="274" r:id="rId23"/>
    <p:sldId id="275" r:id="rId24"/>
    <p:sldId id="310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4" r:id="rId35"/>
    <p:sldId id="287" r:id="rId36"/>
    <p:sldId id="289" r:id="rId37"/>
    <p:sldId id="290" r:id="rId38"/>
    <p:sldId id="292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11" r:id="rId50"/>
    <p:sldId id="312" r:id="rId51"/>
    <p:sldId id="314" r:id="rId52"/>
    <p:sldId id="313" r:id="rId53"/>
    <p:sldId id="315" r:id="rId54"/>
    <p:sldId id="316" r:id="rId55"/>
    <p:sldId id="258" r:id="rId56"/>
  </p:sldIdLst>
  <p:sldSz cx="12192000" cy="6858000"/>
  <p:notesSz cx="6858000" cy="9144000"/>
  <p:embeddedFontLst>
    <p:embeddedFont>
      <p:font typeface="Bahnschrift SemiBold" panose="020F0502020204030204" pitchFamily="34" charset="0"/>
      <p:regular r:id="rId58"/>
      <p:bold r:id="rId59"/>
    </p:embeddedFont>
    <p:embeddedFont>
      <p:font typeface="Overpass Mono" panose="020B0009030203020204" pitchFamily="49" charset="77"/>
      <p:regular r:id="rId60"/>
      <p:bold r:id="rId61"/>
    </p:embeddedFont>
    <p:embeddedFont>
      <p:font typeface="Overpass Mono Medium" panose="020B0009030203020204" pitchFamily="49" charset="77"/>
      <p:regular r:id="rId62"/>
    </p:embeddedFont>
    <p:embeddedFont>
      <p:font typeface="Poppins" pitchFamily="2" charset="77"/>
      <p:regular r:id="rId63"/>
      <p:bold r:id="rId64"/>
      <p:italic r:id="rId65"/>
      <p:boldItalic r:id="rId66"/>
    </p:embeddedFont>
    <p:embeddedFont>
      <p:font typeface="Segoe UI Semibold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D"/>
    <a:srgbClr val="CEEFC9"/>
    <a:srgbClr val="DADCEE"/>
    <a:srgbClr val="00FA00"/>
    <a:srgbClr val="73FB79"/>
    <a:srgbClr val="F7FAFE"/>
    <a:srgbClr val="FF9300"/>
    <a:srgbClr val="FF2F92"/>
    <a:srgbClr val="FFE3F6"/>
    <a:srgbClr val="F6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80424"/>
  </p:normalViewPr>
  <p:slideViewPr>
    <p:cSldViewPr snapToGrid="0" showGuides="1">
      <p:cViewPr varScale="1">
        <p:scale>
          <a:sx n="108" d="100"/>
          <a:sy n="108" d="100"/>
        </p:scale>
        <p:origin x="792" y="192"/>
      </p:cViewPr>
      <p:guideLst>
        <p:guide orient="horz" pos="2160"/>
        <p:guide pos="624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8FB2097-2AB3-4963-86D4-33CEA4BCDA99}" type="datetimeFigureOut">
              <a:rPr lang="en-US"/>
              <a:pPr>
                <a:defRPr/>
              </a:pPr>
              <a:t>4/12/24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0AF1CA-DDD1-4777-A4E5-6AD54D84F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Buongiorno a tutti, </a:t>
            </a:r>
          </a:p>
          <a:p>
            <a:r>
              <a:rPr lang="en-US" dirty="0" err="1"/>
              <a:t>Sono</a:t>
            </a:r>
            <a:r>
              <a:rPr lang="en-US" dirty="0"/>
              <a:t> Eliseo Martelli, uno </a:t>
            </a:r>
            <a:r>
              <a:rPr lang="en-US" dirty="0" err="1"/>
              <a:t>studente</a:t>
            </a:r>
            <a:r>
              <a:rPr lang="en-US" dirty="0"/>
              <a:t> </a:t>
            </a:r>
            <a:r>
              <a:rPr lang="en-US" dirty="0" err="1"/>
              <a:t>iscritto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laurea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 in informatica </a:t>
            </a:r>
            <a:r>
              <a:rPr lang="en-US" dirty="0" err="1"/>
              <a:t>ospitato</a:t>
            </a:r>
            <a:r>
              <a:rPr lang="en-US" dirty="0"/>
              <a:t> </a:t>
            </a:r>
          </a:p>
          <a:p>
            <a:r>
              <a:rPr lang="en-US" dirty="0" err="1"/>
              <a:t>Presso</a:t>
            </a:r>
            <a:r>
              <a:rPr lang="en-US" dirty="0"/>
              <a:t> il </a:t>
            </a:r>
            <a:r>
              <a:rPr lang="en-US" dirty="0" err="1"/>
              <a:t>centro</a:t>
            </a:r>
            <a:r>
              <a:rPr lang="en-US" dirty="0"/>
              <a:t> </a:t>
            </a:r>
            <a:r>
              <a:rPr lang="en-US" dirty="0" err="1"/>
              <a:t>interdipartimentale</a:t>
            </a:r>
            <a:r>
              <a:rPr lang="en-US" dirty="0"/>
              <a:t> di </a:t>
            </a:r>
            <a:r>
              <a:rPr lang="en-US" dirty="0" err="1"/>
              <a:t>biotecnlogie</a:t>
            </a:r>
            <a:r>
              <a:rPr lang="en-US" dirty="0"/>
              <a:t> </a:t>
            </a:r>
            <a:r>
              <a:rPr lang="en-US" dirty="0" err="1"/>
              <a:t>molecolari</a:t>
            </a:r>
            <a:r>
              <a:rPr lang="en-US" dirty="0"/>
              <a:t> </a:t>
            </a:r>
            <a:r>
              <a:rPr lang="en-US" dirty="0" err="1"/>
              <a:t>dell’università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di </a:t>
            </a:r>
            <a:r>
              <a:rPr lang="en-US" dirty="0" err="1"/>
              <a:t>torino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Il </a:t>
            </a:r>
            <a:r>
              <a:rPr lang="en-US" dirty="0" err="1"/>
              <a:t>mio</a:t>
            </a:r>
            <a:r>
              <a:rPr lang="en-US" dirty="0"/>
              <a:t> </a:t>
            </a:r>
            <a:r>
              <a:rPr lang="en-US" dirty="0" err="1"/>
              <a:t>obiettivo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sviluppare</a:t>
            </a:r>
            <a:r>
              <a:rPr lang="en-US" dirty="0"/>
              <a:t> uno </a:t>
            </a:r>
            <a:r>
              <a:rPr lang="en-US" dirty="0" err="1"/>
              <a:t>strumento</a:t>
            </a:r>
            <a:r>
              <a:rPr lang="en-US" dirty="0"/>
              <a:t> per </a:t>
            </a:r>
            <a:r>
              <a:rPr lang="en-US" dirty="0" err="1"/>
              <a:t>facilitare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 </a:t>
            </a:r>
            <a:r>
              <a:rPr lang="en-US" dirty="0" err="1"/>
              <a:t>bioinformatici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4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da </a:t>
            </a:r>
            <a:r>
              <a:rPr lang="en-US" dirty="0" err="1"/>
              <a:t>questo</a:t>
            </a:r>
            <a:r>
              <a:rPr lang="en-US" dirty="0"/>
              <a:t> Progetto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chiama</a:t>
            </a:r>
            <a:r>
              <a:rPr lang="en-US" dirty="0"/>
              <a:t> BLAST. BLAST </a:t>
            </a:r>
            <a:r>
              <a:rPr lang="en-US" dirty="0" err="1"/>
              <a:t>è</a:t>
            </a:r>
            <a:r>
              <a:rPr lang="en-US" dirty="0"/>
              <a:t> un tool </a:t>
            </a:r>
            <a:r>
              <a:rPr lang="en-US" dirty="0" err="1"/>
              <a:t>utilizzato</a:t>
            </a:r>
            <a:r>
              <a:rPr lang="en-US" dirty="0"/>
              <a:t> per </a:t>
            </a:r>
            <a:r>
              <a:rPr lang="en-US" dirty="0" err="1"/>
              <a:t>allineare</a:t>
            </a:r>
            <a:r>
              <a:rPr lang="en-US" dirty="0"/>
              <a:t> </a:t>
            </a:r>
            <a:r>
              <a:rPr lang="en-US" dirty="0" err="1"/>
              <a:t>sequenze</a:t>
            </a:r>
            <a:r>
              <a:rPr lang="en-US" dirty="0"/>
              <a:t> per poi </a:t>
            </a:r>
            <a:r>
              <a:rPr lang="en-US" dirty="0" err="1"/>
              <a:t>poterle</a:t>
            </a:r>
            <a:r>
              <a:rPr lang="en-US" dirty="0"/>
              <a:t> </a:t>
            </a:r>
            <a:r>
              <a:rPr lang="en-US" dirty="0" err="1"/>
              <a:t>comparare</a:t>
            </a:r>
            <a:r>
              <a:rPr lang="en-US" dirty="0"/>
              <a:t>.</a:t>
            </a:r>
          </a:p>
          <a:p>
            <a:r>
              <a:rPr lang="en-US" dirty="0" err="1"/>
              <a:t>È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software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darvi</a:t>
            </a:r>
            <a:r>
              <a:rPr lang="en-US" dirty="0"/>
              <a:t> </a:t>
            </a:r>
            <a:r>
              <a:rPr lang="en-US" dirty="0" err="1"/>
              <a:t>un'idea</a:t>
            </a:r>
            <a:r>
              <a:rPr lang="en-US" dirty="0"/>
              <a:t> di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utilizzato</a:t>
            </a:r>
            <a:r>
              <a:rPr lang="en-US" dirty="0"/>
              <a:t>, </a:t>
            </a:r>
          </a:p>
          <a:p>
            <a:r>
              <a:rPr lang="en-US" dirty="0"/>
              <a:t>Ho </a:t>
            </a:r>
            <a:r>
              <a:rPr lang="en-US" dirty="0" err="1"/>
              <a:t>provato</a:t>
            </a:r>
            <a:r>
              <a:rPr lang="en-US" dirty="0"/>
              <a:t> a </a:t>
            </a:r>
            <a:r>
              <a:rPr lang="en-US" dirty="0" err="1"/>
              <a:t>generare</a:t>
            </a:r>
            <a:r>
              <a:rPr lang="en-US" dirty="0"/>
              <a:t> il </a:t>
            </a:r>
            <a:r>
              <a:rPr lang="en-US" dirty="0" err="1"/>
              <a:t>grafo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citazioni</a:t>
            </a:r>
            <a:r>
              <a:rPr lang="en-US" dirty="0"/>
              <a:t> </a:t>
            </a:r>
            <a:r>
              <a:rPr lang="en-US" dirty="0" err="1"/>
              <a:t>dell’articolo</a:t>
            </a:r>
            <a:r>
              <a:rPr lang="en-US" dirty="0"/>
              <a:t> dove </a:t>
            </a:r>
            <a:r>
              <a:rPr lang="en-US" dirty="0" err="1"/>
              <a:t>veniva</a:t>
            </a:r>
            <a:r>
              <a:rPr lang="en-US" dirty="0"/>
              <a:t> </a:t>
            </a:r>
            <a:r>
              <a:rPr lang="en-US" dirty="0" err="1"/>
              <a:t>presentato</a:t>
            </a:r>
            <a:r>
              <a:rPr lang="en-US" dirty="0"/>
              <a:t>, in modo </a:t>
            </a:r>
            <a:r>
              <a:rPr lang="en-US" dirty="0" err="1"/>
              <a:t>ricorsivo</a:t>
            </a:r>
            <a:r>
              <a:rPr lang="en-US" dirty="0"/>
              <a:t>, e ho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crashare</a:t>
            </a:r>
            <a:r>
              <a:rPr lang="en-US" dirty="0"/>
              <a:t> le </a:t>
            </a:r>
            <a:r>
              <a:rPr lang="en-US" dirty="0" err="1"/>
              <a:t>macchine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avevo</a:t>
            </a:r>
            <a:r>
              <a:rPr lang="en-US" dirty="0"/>
              <a:t> a </a:t>
            </a:r>
            <a:r>
              <a:rPr lang="en-US" dirty="0" err="1"/>
              <a:t>disposizione</a:t>
            </a:r>
            <a:r>
              <a:rPr lang="en-US" dirty="0"/>
              <a:t> </a:t>
            </a:r>
            <a:r>
              <a:rPr lang="en-US" dirty="0" err="1"/>
              <a:t>perché</a:t>
            </a:r>
            <a:r>
              <a:rPr lang="en-US" dirty="0"/>
              <a:t> non </a:t>
            </a:r>
            <a:r>
              <a:rPr lang="en-US" dirty="0" err="1"/>
              <a:t>avevano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a </a:t>
            </a:r>
            <a:r>
              <a:rPr lang="en-US" dirty="0" err="1"/>
              <a:t>sufficienza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1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Fino</a:t>
            </a:r>
            <a:r>
              <a:rPr lang="en-US" dirty="0"/>
              <a:t> a </a:t>
            </a:r>
            <a:r>
              <a:rPr lang="en-US" dirty="0" err="1"/>
              <a:t>qualche</a:t>
            </a:r>
            <a:r>
              <a:rPr lang="en-US" dirty="0"/>
              <a:t> tempo fa, </a:t>
            </a:r>
            <a:r>
              <a:rPr lang="en-US" dirty="0" err="1"/>
              <a:t>però</a:t>
            </a:r>
            <a:r>
              <a:rPr lang="en-US" dirty="0"/>
              <a:t>, </a:t>
            </a:r>
            <a:r>
              <a:rPr lang="en-US" dirty="0" err="1"/>
              <a:t>c’era</a:t>
            </a:r>
            <a:r>
              <a:rPr lang="en-US" dirty="0"/>
              <a:t> un grosso </a:t>
            </a:r>
            <a:r>
              <a:rPr lang="en-US" dirty="0" err="1"/>
              <a:t>problema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Questo</a:t>
            </a:r>
            <a:r>
              <a:rPr lang="en-US" dirty="0"/>
              <a:t> software in house </a:t>
            </a:r>
            <a:r>
              <a:rPr lang="en-US" dirty="0" err="1"/>
              <a:t>girava</a:t>
            </a:r>
            <a:r>
              <a:rPr lang="en-US" dirty="0"/>
              <a:t> solo </a:t>
            </a:r>
            <a:r>
              <a:rPr lang="en-US" dirty="0" err="1"/>
              <a:t>su</a:t>
            </a:r>
            <a:r>
              <a:rPr lang="en-US" dirty="0"/>
              <a:t> un MacBook Pro del 2011, e per Giunta, </a:t>
            </a:r>
            <a:r>
              <a:rPr lang="en-US" dirty="0" err="1"/>
              <a:t>situato</a:t>
            </a:r>
            <a:r>
              <a:rPr lang="en-US" dirty="0"/>
              <a:t> a Boston.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 Gruppo di </a:t>
            </a:r>
            <a:r>
              <a:rPr lang="en-US" dirty="0" err="1"/>
              <a:t>ricerca</a:t>
            </a:r>
            <a:r>
              <a:rPr lang="en-US" dirty="0"/>
              <a:t> dal quale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ospitato</a:t>
            </a:r>
            <a:r>
              <a:rPr lang="en-US" dirty="0"/>
              <a:t> ha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preso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software e, dopo un po’ di </a:t>
            </a:r>
            <a:r>
              <a:rPr lang="en-US" dirty="0" err="1"/>
              <a:t>modifiche</a:t>
            </a:r>
            <a:r>
              <a:rPr lang="en-US" dirty="0"/>
              <a:t>, lo ha </a:t>
            </a:r>
            <a:r>
              <a:rPr lang="en-US" dirty="0" err="1"/>
              <a:t>portato</a:t>
            </a:r>
            <a:r>
              <a:rPr lang="en-US" dirty="0"/>
              <a:t> in un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containerizzato</a:t>
            </a:r>
            <a:r>
              <a:rPr lang="en-US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 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spuntato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Compariamo</a:t>
            </a:r>
            <a:r>
              <a:rPr lang="en-US" dirty="0"/>
              <a:t> il </a:t>
            </a:r>
            <a:r>
              <a:rPr lang="en-US" dirty="0" err="1"/>
              <a:t>risultato</a:t>
            </a:r>
            <a:r>
              <a:rPr lang="en-US" dirty="0"/>
              <a:t> di BLAST, in due </a:t>
            </a:r>
            <a:r>
              <a:rPr lang="en-US" dirty="0" err="1"/>
              <a:t>versioni</a:t>
            </a:r>
            <a:r>
              <a:rPr lang="en-US" dirty="0"/>
              <a:t> ma </a:t>
            </a:r>
            <a:r>
              <a:rPr lang="en-US" dirty="0" err="1"/>
              <a:t>fissando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dataset. Andiamo </a:t>
            </a:r>
            <a:r>
              <a:rPr lang="en-US" dirty="0" err="1"/>
              <a:t>quindi</a:t>
            </a:r>
            <a:r>
              <a:rPr lang="en-US" dirty="0"/>
              <a:t> a </a:t>
            </a:r>
            <a:r>
              <a:rPr lang="en-US" dirty="0" err="1"/>
              <a:t>comparare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</a:t>
            </a:r>
            <a:r>
              <a:rPr lang="en-US" dirty="0" err="1"/>
              <a:t>iniziale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Cosa ci </a:t>
            </a:r>
            <a:r>
              <a:rPr lang="en-US" dirty="0" err="1"/>
              <a:t>aspettiamo</a:t>
            </a:r>
            <a:r>
              <a:rPr lang="en-US" dirty="0"/>
              <a:t> di </a:t>
            </a:r>
            <a:r>
              <a:rPr lang="en-US" dirty="0" err="1"/>
              <a:t>trovare</a:t>
            </a:r>
            <a:r>
              <a:rPr lang="en-US" dirty="0"/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differenza</a:t>
            </a:r>
            <a:r>
              <a:rPr lang="en-US" dirty="0"/>
              <a:t>! </a:t>
            </a:r>
            <a:br>
              <a:rPr lang="en-US" dirty="0"/>
            </a:br>
            <a:r>
              <a:rPr lang="en-US" dirty="0" err="1"/>
              <a:t>Vediamo</a:t>
            </a:r>
            <a:r>
              <a:rPr lang="en-US" dirty="0"/>
              <a:t>, in </a:t>
            </a:r>
            <a:r>
              <a:rPr lang="en-US" dirty="0" err="1"/>
              <a:t>verde</a:t>
            </a:r>
            <a:r>
              <a:rPr lang="en-US" dirty="0"/>
              <a:t> le zone in cui </a:t>
            </a:r>
            <a:r>
              <a:rPr lang="en-US" dirty="0" err="1"/>
              <a:t>l’allineamento</a:t>
            </a:r>
            <a:r>
              <a:rPr lang="en-US" dirty="0"/>
              <a:t> ha overlap con il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ottenuto</a:t>
            </a:r>
            <a:r>
              <a:rPr lang="en-US" dirty="0"/>
              <a:t> dal team di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iniziale</a:t>
            </a:r>
            <a:r>
              <a:rPr lang="en-US" dirty="0"/>
              <a:t>, e,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del software, </a:t>
            </a:r>
            <a:r>
              <a:rPr lang="en-US" dirty="0" err="1"/>
              <a:t>queste</a:t>
            </a:r>
            <a:r>
              <a:rPr lang="en-US" dirty="0"/>
              <a:t> zone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 </a:t>
            </a:r>
            <a:r>
              <a:rPr lang="en-US" dirty="0" err="1"/>
              <a:t>capire</a:t>
            </a:r>
            <a:r>
              <a:rPr lang="en-US" dirty="0"/>
              <a:t> il </a:t>
            </a:r>
            <a:r>
              <a:rPr lang="en-US" dirty="0" err="1"/>
              <a:t>perché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 </a:t>
            </a:r>
            <a:r>
              <a:rPr lang="en-US" dirty="0" err="1"/>
              <a:t>così</a:t>
            </a:r>
            <a:r>
              <a:rPr lang="en-US" dirty="0"/>
              <a:t> </a:t>
            </a:r>
            <a:r>
              <a:rPr lang="en-US" dirty="0" err="1"/>
              <a:t>differente</a:t>
            </a:r>
            <a:r>
              <a:rPr lang="en-US" dirty="0"/>
              <a:t>, </a:t>
            </a:r>
            <a:r>
              <a:rPr lang="en-US" dirty="0" err="1"/>
              <a:t>bisognerebbe</a:t>
            </a:r>
            <a:r>
              <a:rPr lang="en-US" dirty="0"/>
              <a:t> </a:t>
            </a:r>
            <a:r>
              <a:rPr lang="en-US" dirty="0" err="1"/>
              <a:t>risalire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l’albero</a:t>
            </a:r>
            <a:r>
              <a:rPr lang="en-US" dirty="0"/>
              <a:t> di </a:t>
            </a:r>
            <a:r>
              <a:rPr lang="en-US" dirty="0" err="1"/>
              <a:t>dipendenze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software, BLAST, e </a:t>
            </a:r>
            <a:r>
              <a:rPr lang="en-US" dirty="0" err="1"/>
              <a:t>capire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cambiato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3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dire </a:t>
            </a:r>
            <a:r>
              <a:rPr lang="en-US" dirty="0" err="1"/>
              <a:t>che</a:t>
            </a:r>
            <a:r>
              <a:rPr lang="en-US" dirty="0"/>
              <a:t> 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incidere</a:t>
            </a:r>
            <a:r>
              <a:rPr lang="en-US" dirty="0"/>
              <a:t>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validità</a:t>
            </a:r>
            <a:r>
              <a:rPr lang="en-US" dirty="0"/>
              <a:t> e </a:t>
            </a:r>
            <a:r>
              <a:rPr lang="en-US" dirty="0" err="1"/>
              <a:t>sull’affidabilità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0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mancanza</a:t>
            </a:r>
            <a:r>
              <a:rPr lang="en-US" dirty="0"/>
              <a:t> di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di </a:t>
            </a:r>
            <a:r>
              <a:rPr lang="en-US" dirty="0" err="1"/>
              <a:t>solito</a:t>
            </a:r>
            <a:r>
              <a:rPr lang="en-US" dirty="0"/>
              <a:t> </a:t>
            </a:r>
            <a:r>
              <a:rPr lang="en-US" dirty="0" err="1"/>
              <a:t>caratterizza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esperimenti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Infatti</a:t>
            </a:r>
            <a:r>
              <a:rPr lang="en-US" dirty="0"/>
              <a:t> senza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“</a:t>
            </a:r>
            <a:r>
              <a:rPr lang="en-US" dirty="0" err="1"/>
              <a:t>traccia</a:t>
            </a:r>
            <a:r>
              <a:rPr lang="en-US" dirty="0"/>
              <a:t>” di </a:t>
            </a:r>
            <a:r>
              <a:rPr lang="en-US" dirty="0" err="1"/>
              <a:t>tutte</a:t>
            </a:r>
            <a:r>
              <a:rPr lang="en-US" dirty="0"/>
              <a:t> le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utilizzate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l’esperimento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quasi </a:t>
            </a:r>
            <a:r>
              <a:rPr lang="en-US" dirty="0" err="1"/>
              <a:t>impossibile</a:t>
            </a:r>
            <a:r>
              <a:rPr lang="en-US" dirty="0"/>
              <a:t>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l’intero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, e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34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, la </a:t>
            </a:r>
            <a:r>
              <a:rPr lang="en-US" dirty="0" err="1"/>
              <a:t>mancanza</a:t>
            </a:r>
            <a:r>
              <a:rPr lang="en-US" dirty="0"/>
              <a:t> di standard per </a:t>
            </a:r>
            <a:r>
              <a:rPr lang="en-US" dirty="0" err="1"/>
              <a:t>definire</a:t>
            </a:r>
            <a:r>
              <a:rPr lang="en-US" dirty="0"/>
              <a:t> e </a:t>
            </a:r>
            <a:r>
              <a:rPr lang="en-US" dirty="0" err="1"/>
              <a:t>ricostruire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di </a:t>
            </a:r>
            <a:r>
              <a:rPr lang="en-US" dirty="0" err="1"/>
              <a:t>certo</a:t>
            </a:r>
            <a:r>
              <a:rPr lang="en-US" dirty="0"/>
              <a:t> non </a:t>
            </a:r>
            <a:r>
              <a:rPr lang="en-US" dirty="0" err="1"/>
              <a:t>aiuta</a:t>
            </a:r>
            <a:r>
              <a:rPr lang="en-US" dirty="0"/>
              <a:t> </a:t>
            </a:r>
            <a:r>
              <a:rPr lang="en-US" dirty="0" err="1"/>
              <a:t>allo</a:t>
            </a:r>
            <a:r>
              <a:rPr lang="en-US" dirty="0"/>
              <a:t> </a:t>
            </a:r>
            <a:r>
              <a:rPr lang="en-US" dirty="0" err="1"/>
              <a:t>scopo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32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sopperire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necessità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riproducibilità</a:t>
            </a:r>
            <a:r>
              <a:rPr lang="en-US" dirty="0"/>
              <a:t>, </a:t>
            </a:r>
            <a:r>
              <a:rPr lang="en-US" dirty="0" err="1"/>
              <a:t>negli</a:t>
            </a:r>
            <a:r>
              <a:rPr lang="en-US" dirty="0"/>
              <a:t> </a:t>
            </a:r>
            <a:r>
              <a:rPr lang="en-US" dirty="0" err="1"/>
              <a:t>ultimi</a:t>
            </a:r>
            <a:r>
              <a:rPr lang="en-US" dirty="0"/>
              <a:t> anni,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cominciato</a:t>
            </a:r>
            <a:r>
              <a:rPr lang="en-US" dirty="0"/>
              <a:t> a </a:t>
            </a:r>
            <a:r>
              <a:rPr lang="en-US" dirty="0" err="1"/>
              <a:t>parlare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 FAIR, e il </a:t>
            </a:r>
            <a:r>
              <a:rPr lang="en-US" dirty="0" err="1"/>
              <a:t>progetto</a:t>
            </a:r>
            <a:r>
              <a:rPr lang="en-US" dirty="0"/>
              <a:t>, </a:t>
            </a:r>
            <a:r>
              <a:rPr lang="en-US" dirty="0" err="1"/>
              <a:t>chiamandosi</a:t>
            </a:r>
            <a:r>
              <a:rPr lang="en-US" dirty="0"/>
              <a:t> “CREDO”, </a:t>
            </a:r>
            <a:r>
              <a:rPr lang="en-US" dirty="0" err="1"/>
              <a:t>naturalmente</a:t>
            </a:r>
            <a:r>
              <a:rPr lang="en-US" dirty="0"/>
              <a:t> ci porta a credere in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principi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3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Il primo principio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quello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Findability,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ovvero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 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programmi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utilizzati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esperimento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devono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essere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facilmente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individuabili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chiunque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ne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abbia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bisogno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secondo principio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</a:t>
            </a:r>
            <a:r>
              <a:rPr lang="en-US" dirty="0" err="1"/>
              <a:t>l’accessibilità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semplificare</a:t>
            </a:r>
            <a:r>
              <a:rPr lang="en-US" dirty="0"/>
              <a:t> il </a:t>
            </a:r>
            <a:r>
              <a:rPr lang="en-US" dirty="0" err="1"/>
              <a:t>processo</a:t>
            </a:r>
            <a:r>
              <a:rPr lang="en-US" dirty="0"/>
              <a:t> di </a:t>
            </a:r>
            <a:r>
              <a:rPr lang="en-US" dirty="0" err="1"/>
              <a:t>creazione</a:t>
            </a:r>
            <a:r>
              <a:rPr lang="en-US" dirty="0"/>
              <a:t> e </a:t>
            </a:r>
            <a:r>
              <a:rPr lang="en-US" dirty="0" err="1"/>
              <a:t>ripristino</a:t>
            </a:r>
            <a:r>
              <a:rPr lang="en-US" dirty="0"/>
              <a:t> di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per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non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precedenti</a:t>
            </a:r>
            <a:r>
              <a:rPr lang="en-US" dirty="0"/>
              <a:t> </a:t>
            </a:r>
            <a:r>
              <a:rPr lang="en-US" dirty="0" err="1"/>
              <a:t>esperienze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Introduciamo</a:t>
            </a:r>
            <a:r>
              <a:rPr lang="en-US" dirty="0"/>
              <a:t> </a:t>
            </a:r>
            <a:r>
              <a:rPr lang="en-US" dirty="0" err="1"/>
              <a:t>dapprima</a:t>
            </a:r>
            <a:r>
              <a:rPr lang="en-US" dirty="0"/>
              <a:t>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Bioinformatica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12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dal punto di vista del Sistema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dell’utente</a:t>
            </a:r>
            <a:r>
              <a:rPr lang="en-US" dirty="0"/>
              <a:t> (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cerchiamo</a:t>
            </a:r>
            <a:r>
              <a:rPr lang="en-US" dirty="0"/>
              <a:t> di </a:t>
            </a:r>
            <a:r>
              <a:rPr lang="en-US" dirty="0" err="1"/>
              <a:t>estendere</a:t>
            </a:r>
            <a:r>
              <a:rPr lang="en-US" dirty="0"/>
              <a:t> la </a:t>
            </a:r>
            <a:r>
              <a:rPr lang="en-US" dirty="0" err="1"/>
              <a:t>compatibilità</a:t>
            </a:r>
            <a:r>
              <a:rPr lang="en-US" dirty="0"/>
              <a:t> ai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operativi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diffusi</a:t>
            </a:r>
            <a:r>
              <a:rPr lang="en-US" dirty="0"/>
              <a:t>), ma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tool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esistenti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campo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86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per ultimo, ma non per </a:t>
            </a:r>
            <a:r>
              <a:rPr lang="en-US" dirty="0" err="1"/>
              <a:t>importanza</a:t>
            </a:r>
            <a:r>
              <a:rPr lang="en-US" dirty="0"/>
              <a:t>, la </a:t>
            </a:r>
            <a:r>
              <a:rPr lang="en-US" dirty="0" err="1"/>
              <a:t>riusabilità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personalizzare</a:t>
            </a:r>
            <a:r>
              <a:rPr lang="en-US" dirty="0"/>
              <a:t> il software per </a:t>
            </a:r>
            <a:r>
              <a:rPr lang="en-US" dirty="0" err="1"/>
              <a:t>soddisfare</a:t>
            </a:r>
            <a:r>
              <a:rPr lang="en-US" dirty="0"/>
              <a:t> le </a:t>
            </a:r>
            <a:r>
              <a:rPr lang="en-US" dirty="0" err="1"/>
              <a:t>proprie</a:t>
            </a:r>
            <a:r>
              <a:rPr lang="en-US" dirty="0"/>
              <a:t> </a:t>
            </a:r>
            <a:r>
              <a:rPr lang="en-US" dirty="0" err="1"/>
              <a:t>esigenze</a:t>
            </a:r>
            <a:r>
              <a:rPr lang="en-US" dirty="0"/>
              <a:t>, al quale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aggiungiamo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di </a:t>
            </a:r>
            <a:r>
              <a:rPr lang="en-US" dirty="0" err="1"/>
              <a:t>archiviazionie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previene</a:t>
            </a:r>
            <a:r>
              <a:rPr lang="en-US" dirty="0"/>
              <a:t> </a:t>
            </a:r>
            <a:r>
              <a:rPr lang="en-US" dirty="0" err="1"/>
              <a:t>l’inaccessibilità</a:t>
            </a:r>
            <a:r>
              <a:rPr lang="en-US" dirty="0"/>
              <a:t> </a:t>
            </a:r>
            <a:r>
              <a:rPr lang="en-US" dirty="0" err="1"/>
              <a:t>futura</a:t>
            </a:r>
            <a:r>
              <a:rPr lang="en-US" dirty="0"/>
              <a:t> di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1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è</a:t>
            </a:r>
            <a:r>
              <a:rPr lang="en-US" dirty="0"/>
              <a:t> well versed </a:t>
            </a:r>
            <a:r>
              <a:rPr lang="en-US" dirty="0" err="1"/>
              <a:t>nell’ambiente</a:t>
            </a:r>
            <a:r>
              <a:rPr lang="en-US" dirty="0"/>
              <a:t> </a:t>
            </a:r>
            <a:r>
              <a:rPr lang="en-US" dirty="0" err="1"/>
              <a:t>dell’informatica</a:t>
            </a:r>
            <a:r>
              <a:rPr lang="en-US" dirty="0"/>
              <a:t> </a:t>
            </a:r>
            <a:r>
              <a:rPr lang="en-US" dirty="0" err="1"/>
              <a:t>avrà</a:t>
            </a:r>
            <a:r>
              <a:rPr lang="en-US" dirty="0"/>
              <a:t> </a:t>
            </a:r>
            <a:r>
              <a:rPr lang="en-US" dirty="0" err="1"/>
              <a:t>sicuramente</a:t>
            </a:r>
            <a:r>
              <a:rPr lang="en-US" dirty="0"/>
              <a:t>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pensato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: I container. </a:t>
            </a:r>
            <a:br>
              <a:rPr lang="en-US" dirty="0"/>
            </a:br>
            <a:r>
              <a:rPr lang="en-US" dirty="0"/>
              <a:t>Sotto </a:t>
            </a:r>
            <a:r>
              <a:rPr lang="en-US" dirty="0" err="1"/>
              <a:t>ambienti</a:t>
            </a:r>
            <a:r>
              <a:rPr lang="en-US" dirty="0"/>
              <a:t> Linux (ma </a:t>
            </a:r>
            <a:r>
              <a:rPr lang="en-US" dirty="0" err="1"/>
              <a:t>anche</a:t>
            </a:r>
            <a:r>
              <a:rPr lang="en-US" dirty="0"/>
              <a:t> in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),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anni </a:t>
            </a:r>
            <a:r>
              <a:rPr lang="en-US" dirty="0" err="1"/>
              <a:t>si</a:t>
            </a:r>
            <a:r>
              <a:rPr lang="en-US" dirty="0"/>
              <a:t> 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introdotta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eseguire</a:t>
            </a:r>
            <a:r>
              <a:rPr lang="en-US" dirty="0"/>
              <a:t> </a:t>
            </a:r>
            <a:r>
              <a:rPr lang="en-US" dirty="0" err="1"/>
              <a:t>applicazoini</a:t>
            </a:r>
            <a:r>
              <a:rPr lang="en-US" dirty="0"/>
              <a:t> in </a:t>
            </a:r>
            <a:r>
              <a:rPr lang="en-US" dirty="0" err="1"/>
              <a:t>ambienti</a:t>
            </a:r>
            <a:r>
              <a:rPr lang="en-US" dirty="0"/>
              <a:t> isolate e </a:t>
            </a:r>
            <a:r>
              <a:rPr lang="en-US" dirty="0" err="1"/>
              <a:t>portabili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 per </a:t>
            </a:r>
            <a:r>
              <a:rPr lang="en-US" dirty="0" err="1"/>
              <a:t>gestire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container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nate</a:t>
            </a:r>
            <a:r>
              <a:rPr lang="en-US" dirty="0"/>
              <a:t> </a:t>
            </a:r>
            <a:r>
              <a:rPr lang="en-US" dirty="0" err="1"/>
              <a:t>varie</a:t>
            </a:r>
            <a:r>
              <a:rPr lang="en-US" dirty="0"/>
              <a:t> runtime, come LXC, </a:t>
            </a:r>
            <a:r>
              <a:rPr lang="en-US" dirty="0" err="1"/>
              <a:t>Podman</a:t>
            </a:r>
            <a:r>
              <a:rPr lang="en-US" dirty="0"/>
              <a:t> e Docker, 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non resolve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: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6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Infatti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dipendenze</a:t>
            </a:r>
            <a:r>
              <a:rPr lang="en-US" dirty="0"/>
              <a:t> </a:t>
            </a:r>
            <a:r>
              <a:rPr lang="en-US" dirty="0" err="1"/>
              <a:t>tratta</a:t>
            </a:r>
            <a:r>
              <a:rPr lang="en-US" dirty="0"/>
              <a:t> la </a:t>
            </a:r>
            <a:r>
              <a:rPr lang="en-US" dirty="0" err="1"/>
              <a:t>gestione</a:t>
            </a:r>
            <a:r>
              <a:rPr lang="en-US" dirty="0"/>
              <a:t> e il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 software </a:t>
            </a:r>
            <a:r>
              <a:rPr lang="en-US" dirty="0" err="1"/>
              <a:t>necessarie</a:t>
            </a:r>
            <a:r>
              <a:rPr lang="en-US" dirty="0"/>
              <a:t> </a:t>
            </a:r>
            <a:r>
              <a:rPr lang="en-US" dirty="0" err="1"/>
              <a:t>affinché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applicazione</a:t>
            </a:r>
            <a:r>
              <a:rPr lang="en-US" dirty="0"/>
              <a:t>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, e come </a:t>
            </a:r>
            <a:r>
              <a:rPr lang="en-US" dirty="0" err="1"/>
              <a:t>abbiamo</a:t>
            </a:r>
            <a:r>
              <a:rPr lang="en-US" dirty="0"/>
              <a:t> visto </a:t>
            </a:r>
            <a:r>
              <a:rPr lang="en-US" dirty="0" err="1"/>
              <a:t>nell’esempio</a:t>
            </a:r>
            <a:r>
              <a:rPr lang="en-US" dirty="0"/>
              <a:t> </a:t>
            </a:r>
            <a:r>
              <a:rPr lang="en-US" dirty="0" err="1"/>
              <a:t>precedente</a:t>
            </a:r>
            <a:r>
              <a:rPr lang="en-US" dirty="0"/>
              <a:t>, </a:t>
            </a:r>
            <a:r>
              <a:rPr lang="en-US" dirty="0" err="1"/>
              <a:t>risulta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molto </a:t>
            </a:r>
            <a:r>
              <a:rPr lang="en-US" dirty="0" err="1"/>
              <a:t>importante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CREDO </a:t>
            </a:r>
            <a:r>
              <a:rPr lang="en-US" dirty="0" err="1"/>
              <a:t>mira</a:t>
            </a:r>
            <a:r>
              <a:rPr lang="en-US" dirty="0"/>
              <a:t> a </a:t>
            </a:r>
            <a:r>
              <a:rPr lang="en-US" dirty="0" err="1"/>
              <a:t>risolvere</a:t>
            </a:r>
            <a:r>
              <a:rPr lang="en-US" dirty="0"/>
              <a:t> proprio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0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prima </a:t>
            </a:r>
            <a:r>
              <a:rPr lang="en-US" dirty="0" err="1"/>
              <a:t>versione</a:t>
            </a:r>
            <a:r>
              <a:rPr lang="en-US" dirty="0"/>
              <a:t> di CREDO, </a:t>
            </a:r>
            <a:r>
              <a:rPr lang="en-US" dirty="0" err="1"/>
              <a:t>seppur</a:t>
            </a:r>
            <a:r>
              <a:rPr lang="en-US" dirty="0"/>
              <a:t> </a:t>
            </a:r>
            <a:r>
              <a:rPr lang="en-US" dirty="0" err="1"/>
              <a:t>funzionante</a:t>
            </a:r>
            <a:r>
              <a:rPr lang="en-US" dirty="0"/>
              <a:t>, era </a:t>
            </a:r>
            <a:r>
              <a:rPr lang="en-US" dirty="0" err="1"/>
              <a:t>una</a:t>
            </a:r>
            <a:r>
              <a:rPr lang="en-US" dirty="0"/>
              <a:t> proof of concept, </a:t>
            </a:r>
            <a:r>
              <a:rPr lang="en-US" dirty="0" err="1"/>
              <a:t>che</a:t>
            </a:r>
            <a:r>
              <a:rPr lang="en-US" dirty="0"/>
              <a:t> 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valutare</a:t>
            </a:r>
            <a:r>
              <a:rPr lang="en-US" dirty="0"/>
              <a:t> la </a:t>
            </a:r>
            <a:r>
              <a:rPr lang="en-US" dirty="0" err="1"/>
              <a:t>realizzabilità</a:t>
            </a:r>
            <a:r>
              <a:rPr lang="en-US" dirty="0"/>
              <a:t> di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, e, dopo I feedback </a:t>
            </a:r>
            <a:r>
              <a:rPr lang="en-US" dirty="0" err="1"/>
              <a:t>ricevuti</a:t>
            </a:r>
            <a:r>
              <a:rPr lang="en-US" dirty="0"/>
              <a:t> dal </a:t>
            </a:r>
            <a:r>
              <a:rPr lang="en-US" dirty="0" err="1"/>
              <a:t>laboratorio</a:t>
            </a:r>
            <a:r>
              <a:rPr lang="en-US" dirty="0"/>
              <a:t> </a:t>
            </a:r>
            <a:r>
              <a:rPr lang="en-US" dirty="0" err="1"/>
              <a:t>bgcore</a:t>
            </a:r>
            <a:r>
              <a:rPr lang="en-US" dirty="0"/>
              <a:t>,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deciso</a:t>
            </a:r>
            <a:r>
              <a:rPr lang="en-US" dirty="0"/>
              <a:t> di </a:t>
            </a:r>
            <a:r>
              <a:rPr lang="en-US" dirty="0" err="1"/>
              <a:t>stilare</a:t>
            </a:r>
            <a:r>
              <a:rPr lang="en-US" dirty="0"/>
              <a:t> un piano per la </a:t>
            </a:r>
            <a:r>
              <a:rPr lang="en-US" dirty="0" err="1"/>
              <a:t>riscrittura</a:t>
            </a:r>
            <a:r>
              <a:rPr lang="en-US" dirty="0"/>
              <a:t> e </a:t>
            </a:r>
            <a:r>
              <a:rPr lang="en-US" dirty="0" err="1"/>
              <a:t>l’espansione</a:t>
            </a:r>
            <a:r>
              <a:rPr lang="en-US" dirty="0"/>
              <a:t> del Progetto.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09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piano </a:t>
            </a:r>
            <a:r>
              <a:rPr lang="en-US" dirty="0" err="1"/>
              <a:t>stilato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in 6 step </a:t>
            </a:r>
            <a:r>
              <a:rPr lang="en-US" dirty="0" err="1"/>
              <a:t>principali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94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 e </a:t>
            </a:r>
            <a:r>
              <a:rPr lang="en-US" dirty="0" err="1"/>
              <a:t>ottimizzare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pattern </a:t>
            </a:r>
            <a:r>
              <a:rPr lang="en-US" dirty="0" err="1"/>
              <a:t>architetturali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mantenibile</a:t>
            </a:r>
            <a:r>
              <a:rPr lang="en-US" dirty="0"/>
              <a:t> in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L’altro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task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quello</a:t>
            </a:r>
            <a:r>
              <a:rPr lang="en-US" dirty="0"/>
              <a:t> di </a:t>
            </a:r>
            <a:r>
              <a:rPr lang="en-US" dirty="0" err="1"/>
              <a:t>ridisegnare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grafico</a:t>
            </a:r>
            <a:r>
              <a:rPr lang="en-US" dirty="0"/>
              <a:t> ma </a:t>
            </a:r>
            <a:r>
              <a:rPr lang="en-US" dirty="0" err="1"/>
              <a:t>anche</a:t>
            </a:r>
            <a:r>
              <a:rPr lang="en-US" dirty="0"/>
              <a:t> dal </a:t>
            </a:r>
            <a:r>
              <a:rPr lang="en-US" dirty="0" err="1"/>
              <a:t>lato</a:t>
            </a:r>
            <a:r>
              <a:rPr lang="en-US" dirty="0"/>
              <a:t> </a:t>
            </a:r>
            <a:r>
              <a:rPr lang="en-US" dirty="0" err="1"/>
              <a:t>dell’interfaccia</a:t>
            </a:r>
            <a:r>
              <a:rPr lang="en-US" dirty="0"/>
              <a:t> da </a:t>
            </a:r>
            <a:r>
              <a:rPr lang="en-US" dirty="0" err="1"/>
              <a:t>terminale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8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più</a:t>
            </a:r>
            <a:r>
              <a:rPr lang="en-US" dirty="0"/>
              <a:t>,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rendere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multi </a:t>
            </a:r>
            <a:r>
              <a:rPr lang="en-US" dirty="0" err="1"/>
              <a:t>utente</a:t>
            </a:r>
            <a:r>
              <a:rPr lang="en-US" dirty="0"/>
              <a:t>, in modo da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condividere</a:t>
            </a:r>
            <a:r>
              <a:rPr lang="en-US" dirty="0"/>
              <a:t> </a:t>
            </a:r>
            <a:r>
              <a:rPr lang="en-US" dirty="0" err="1"/>
              <a:t>progetti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8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disciplina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intersecare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ambiti</a:t>
            </a:r>
            <a:r>
              <a:rPr lang="en-US" dirty="0"/>
              <a:t> di </a:t>
            </a:r>
            <a:r>
              <a:rPr lang="en-US" dirty="0" err="1"/>
              <a:t>ricerca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cui la </a:t>
            </a:r>
            <a:r>
              <a:rPr lang="en-US" dirty="0" err="1"/>
              <a:t>biologia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9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feature molto </a:t>
            </a:r>
            <a:r>
              <a:rPr lang="en-US" dirty="0" err="1"/>
              <a:t>richiesta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assegnare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DOI ai file </a:t>
            </a:r>
            <a:r>
              <a:rPr lang="en-US" dirty="0" err="1"/>
              <a:t>generati</a:t>
            </a:r>
            <a:r>
              <a:rPr lang="en-US" dirty="0"/>
              <a:t> da CREDO, </a:t>
            </a:r>
            <a:r>
              <a:rPr lang="en-US" dirty="0" err="1"/>
              <a:t>questo</a:t>
            </a:r>
            <a:r>
              <a:rPr lang="en-US" dirty="0"/>
              <a:t> per </a:t>
            </a:r>
            <a:r>
              <a:rPr lang="en-US" dirty="0" err="1"/>
              <a:t>poterli</a:t>
            </a:r>
            <a:r>
              <a:rPr lang="en-US" dirty="0"/>
              <a:t> </a:t>
            </a:r>
            <a:r>
              <a:rPr lang="en-US" dirty="0" err="1"/>
              <a:t>citare</a:t>
            </a:r>
            <a:r>
              <a:rPr lang="en-US" dirty="0"/>
              <a:t> in paper </a:t>
            </a:r>
            <a:r>
              <a:rPr lang="en-US" dirty="0" err="1"/>
              <a:t>scientifici</a:t>
            </a:r>
            <a:r>
              <a:rPr lang="en-US" dirty="0"/>
              <a:t>, e </a:t>
            </a:r>
            <a:r>
              <a:rPr lang="en-US" dirty="0" err="1"/>
              <a:t>avere</a:t>
            </a:r>
            <a:r>
              <a:rPr lang="en-US" dirty="0"/>
              <a:t> un </a:t>
            </a:r>
            <a:r>
              <a:rPr lang="en-US" dirty="0" err="1"/>
              <a:t>identificativo</a:t>
            </a:r>
            <a:r>
              <a:rPr lang="en-US" dirty="0"/>
              <a:t> </a:t>
            </a:r>
            <a:r>
              <a:rPr lang="en-US" dirty="0" err="1"/>
              <a:t>univoco</a:t>
            </a:r>
            <a:r>
              <a:rPr lang="en-US" dirty="0"/>
              <a:t> di un </a:t>
            </a:r>
            <a:r>
              <a:rPr lang="en-US" dirty="0" err="1"/>
              <a:t>determinato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assicurare</a:t>
            </a:r>
            <a:r>
              <a:rPr lang="en-US" dirty="0"/>
              <a:t> la </a:t>
            </a:r>
            <a:r>
              <a:rPr lang="en-US" dirty="0" err="1"/>
              <a:t>qualità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</a:t>
            </a:r>
            <a:r>
              <a:rPr lang="en-US" dirty="0" err="1"/>
              <a:t>istituite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pipeline di continuous integration e di testing,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individuare</a:t>
            </a:r>
            <a:r>
              <a:rPr lang="en-US" dirty="0"/>
              <a:t> a monte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“</a:t>
            </a:r>
            <a:r>
              <a:rPr lang="en-US" dirty="0" err="1"/>
              <a:t>sbagliati</a:t>
            </a:r>
            <a:r>
              <a:rPr lang="en-US" dirty="0"/>
              <a:t>” 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a </a:t>
            </a:r>
            <a:r>
              <a:rPr lang="en-US" dirty="0" err="1"/>
              <a:t>infrangere</a:t>
            </a:r>
            <a:r>
              <a:rPr lang="en-US" dirty="0"/>
              <a:t> le </a:t>
            </a:r>
            <a:r>
              <a:rPr lang="en-US" dirty="0" err="1"/>
              <a:t>specifiche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77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fattore</a:t>
            </a:r>
            <a:r>
              <a:rPr lang="en-US" dirty="0"/>
              <a:t> </a:t>
            </a:r>
            <a:r>
              <a:rPr lang="en-US" dirty="0" err="1"/>
              <a:t>fondamentale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la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prodotta</a:t>
            </a:r>
            <a:r>
              <a:rPr lang="en-US" dirty="0"/>
              <a:t>, </a:t>
            </a:r>
            <a:r>
              <a:rPr lang="en-US" dirty="0" err="1"/>
              <a:t>sia</a:t>
            </a:r>
            <a:r>
              <a:rPr lang="en-US" dirty="0"/>
              <a:t> per </a:t>
            </a:r>
            <a:r>
              <a:rPr lang="en-US" dirty="0" err="1"/>
              <a:t>l’utente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sviluppatori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permetterà</a:t>
            </a:r>
            <a:r>
              <a:rPr lang="en-US" dirty="0"/>
              <a:t> di </a:t>
            </a:r>
            <a:r>
              <a:rPr lang="en-US" dirty="0" err="1"/>
              <a:t>avere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visione</a:t>
            </a:r>
            <a:r>
              <a:rPr lang="en-US" dirty="0"/>
              <a:t> di </a:t>
            </a:r>
            <a:r>
              <a:rPr lang="en-US" dirty="0" err="1"/>
              <a:t>insieme</a:t>
            </a:r>
            <a:r>
              <a:rPr lang="en-US" dirty="0"/>
              <a:t> del </a:t>
            </a:r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esterno</a:t>
            </a:r>
            <a:r>
              <a:rPr lang="en-US" dirty="0"/>
              <a:t> e </a:t>
            </a:r>
            <a:r>
              <a:rPr lang="en-US" dirty="0" err="1"/>
              <a:t>interno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76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proponenti</a:t>
            </a:r>
            <a:r>
              <a:rPr lang="en-US" dirty="0"/>
              <a:t> </a:t>
            </a:r>
            <a:r>
              <a:rPr lang="en-US" dirty="0" err="1"/>
              <a:t>dell’open</a:t>
            </a:r>
            <a:r>
              <a:rPr lang="en-US" dirty="0"/>
              <a:t> source,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0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quindi</a:t>
            </a:r>
            <a:r>
              <a:rPr lang="en-US" dirty="0"/>
              <a:t> ci </a:t>
            </a:r>
            <a:r>
              <a:rPr lang="en-US" dirty="0" err="1"/>
              <a:t>impengamo</a:t>
            </a:r>
            <a:r>
              <a:rPr lang="en-US" dirty="0"/>
              <a:t> a </a:t>
            </a:r>
            <a:r>
              <a:rPr lang="en-US" dirty="0" err="1"/>
              <a:t>contribuire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a </a:t>
            </a:r>
            <a:r>
              <a:rPr lang="en-US" dirty="0" err="1"/>
              <a:t>progetti</a:t>
            </a:r>
            <a:r>
              <a:rPr lang="en-US" dirty="0"/>
              <a:t> opensource </a:t>
            </a:r>
            <a:r>
              <a:rPr lang="en-US" dirty="0" err="1"/>
              <a:t>inerenti</a:t>
            </a:r>
            <a:r>
              <a:rPr lang="en-US" dirty="0"/>
              <a:t> al nostro </a:t>
            </a:r>
            <a:r>
              <a:rPr lang="en-US" dirty="0" err="1"/>
              <a:t>ambito</a:t>
            </a:r>
            <a:r>
              <a:rPr lang="en-US" dirty="0"/>
              <a:t> (come ad </a:t>
            </a:r>
            <a:r>
              <a:rPr lang="en-US" dirty="0" err="1"/>
              <a:t>esempio</a:t>
            </a:r>
            <a:r>
              <a:rPr lang="en-US" dirty="0"/>
              <a:t> il </a:t>
            </a:r>
            <a:r>
              <a:rPr lang="en-US" dirty="0" err="1"/>
              <a:t>gestore</a:t>
            </a:r>
            <a:r>
              <a:rPr lang="en-US" dirty="0"/>
              <a:t> di </a:t>
            </a:r>
            <a:r>
              <a:rPr lang="en-US" dirty="0" err="1"/>
              <a:t>pacchetti</a:t>
            </a:r>
            <a:r>
              <a:rPr lang="en-US" dirty="0"/>
              <a:t> APT </a:t>
            </a:r>
            <a:r>
              <a:rPr lang="en-US" dirty="0" err="1"/>
              <a:t>scritto</a:t>
            </a:r>
            <a:r>
              <a:rPr lang="en-US" dirty="0"/>
              <a:t> da Arduino),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Inoltre</a:t>
            </a:r>
            <a:r>
              <a:rPr lang="en-US" dirty="0"/>
              <a:t> ci </a:t>
            </a:r>
            <a:r>
              <a:rPr lang="en-US" dirty="0" err="1"/>
              <a:t>impegnamo</a:t>
            </a:r>
            <a:r>
              <a:rPr lang="en-US" dirty="0"/>
              <a:t> ad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librerie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interoperabili</a:t>
            </a:r>
            <a:r>
              <a:rPr lang="en-US" dirty="0"/>
              <a:t> con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12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infine</a:t>
            </a:r>
            <a:r>
              <a:rPr lang="en-US" dirty="0"/>
              <a:t> ci </a:t>
            </a:r>
            <a:r>
              <a:rPr lang="en-US" dirty="0" err="1"/>
              <a:t>impegnamo</a:t>
            </a:r>
            <a:r>
              <a:rPr lang="en-US" dirty="0"/>
              <a:t> a </a:t>
            </a:r>
            <a:r>
              <a:rPr lang="en-US" dirty="0" err="1"/>
              <a:t>costruire</a:t>
            </a:r>
            <a:r>
              <a:rPr lang="en-US" dirty="0"/>
              <a:t> </a:t>
            </a:r>
            <a:r>
              <a:rPr lang="en-US" dirty="0" err="1"/>
              <a:t>nuovi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e </a:t>
            </a:r>
            <a:r>
              <a:rPr lang="en-US" dirty="0" err="1"/>
              <a:t>librerie</a:t>
            </a:r>
            <a:r>
              <a:rPr lang="en-US" dirty="0"/>
              <a:t> open source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vanno</a:t>
            </a:r>
            <a:r>
              <a:rPr lang="en-US" dirty="0"/>
              <a:t> a </a:t>
            </a:r>
            <a:r>
              <a:rPr lang="en-US" dirty="0" err="1"/>
              <a:t>beneficiare</a:t>
            </a:r>
            <a:r>
              <a:rPr lang="en-US" dirty="0"/>
              <a:t> </a:t>
            </a:r>
            <a:r>
              <a:rPr lang="en-US" dirty="0" err="1"/>
              <a:t>tutta</a:t>
            </a:r>
            <a:r>
              <a:rPr lang="en-US" dirty="0"/>
              <a:t> la community.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9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66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err="1"/>
              <a:t>troviamo</a:t>
            </a:r>
            <a:r>
              <a:rPr lang="en-US" dirty="0"/>
              <a:t>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davanti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evoluzione</a:t>
            </a:r>
            <a:r>
              <a:rPr lang="en-US" dirty="0"/>
              <a:t> del Progetto, </a:t>
            </a:r>
            <a:r>
              <a:rPr lang="en-US" dirty="0" err="1"/>
              <a:t>ricostruita</a:t>
            </a:r>
            <a:r>
              <a:rPr lang="en-US" dirty="0"/>
              <a:t> </a:t>
            </a:r>
            <a:r>
              <a:rPr lang="en-US" dirty="0" err="1"/>
              <a:t>dalle</a:t>
            </a:r>
            <a:r>
              <a:rPr lang="en-US" dirty="0"/>
              <a:t> sue </a:t>
            </a:r>
            <a:r>
              <a:rPr lang="en-US" dirty="0" err="1"/>
              <a:t>fondamenta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1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le </a:t>
            </a:r>
            <a:r>
              <a:rPr lang="en-US" dirty="0" err="1"/>
              <a:t>nostre</a:t>
            </a:r>
            <a:r>
              <a:rPr lang="en-US" dirty="0"/>
              <a:t> core-technologies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L’informatica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32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L’architettura</a:t>
            </a:r>
            <a:r>
              <a:rPr lang="en-US" dirty="0"/>
              <a:t> </a:t>
            </a:r>
            <a:r>
              <a:rPr lang="en-US" dirty="0" err="1"/>
              <a:t>modulare</a:t>
            </a:r>
            <a:r>
              <a:rPr lang="en-US" dirty="0"/>
              <a:t>, </a:t>
            </a:r>
            <a:r>
              <a:rPr lang="en-US" dirty="0" err="1"/>
              <a:t>insieme</a:t>
            </a:r>
            <a:r>
              <a:rPr lang="en-US" dirty="0"/>
              <a:t> al registry pattern,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 </a:t>
            </a:r>
            <a:r>
              <a:rPr lang="en-US" dirty="0" err="1"/>
              <a:t>aggiungendo</a:t>
            </a:r>
            <a:r>
              <a:rPr lang="en-US" dirty="0"/>
              <a:t> solo il </a:t>
            </a:r>
            <a:r>
              <a:rPr lang="en-US" dirty="0" err="1"/>
              <a:t>codice</a:t>
            </a:r>
            <a:r>
              <a:rPr lang="en-US" dirty="0"/>
              <a:t> per I </a:t>
            </a:r>
            <a:r>
              <a:rPr lang="en-US" dirty="0" err="1"/>
              <a:t>singoli</a:t>
            </a:r>
            <a:r>
              <a:rPr lang="en-US" dirty="0"/>
              <a:t> moduli,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modulo </a:t>
            </a:r>
            <a:r>
              <a:rPr lang="en-US" dirty="0" err="1"/>
              <a:t>registra</a:t>
            </a:r>
            <a:r>
              <a:rPr lang="en-US" dirty="0"/>
              <a:t> “se </a:t>
            </a:r>
            <a:r>
              <a:rPr lang="en-US" dirty="0" err="1"/>
              <a:t>stesso</a:t>
            </a:r>
            <a:r>
              <a:rPr lang="en-US" dirty="0"/>
              <a:t>”, e </a:t>
            </a:r>
            <a:r>
              <a:rPr lang="en-US" dirty="0" err="1"/>
              <a:t>l’applicazione</a:t>
            </a:r>
            <a:r>
              <a:rPr lang="en-US" dirty="0"/>
              <a:t> ha </a:t>
            </a:r>
            <a:r>
              <a:rPr lang="en-US" dirty="0" err="1"/>
              <a:t>conoscenza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moduli </a:t>
            </a:r>
            <a:r>
              <a:rPr lang="en-US" dirty="0" err="1"/>
              <a:t>registrati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78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Avendo</a:t>
            </a:r>
            <a:r>
              <a:rPr lang="en-US" dirty="0"/>
              <a:t> </a:t>
            </a:r>
            <a:r>
              <a:rPr lang="en-US" dirty="0" err="1"/>
              <a:t>scelto</a:t>
            </a:r>
            <a:r>
              <a:rPr lang="en-US" dirty="0"/>
              <a:t> il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GO, </a:t>
            </a:r>
            <a:r>
              <a:rPr lang="en-US" dirty="0" err="1"/>
              <a:t>abbiamo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sfruttare</a:t>
            </a:r>
            <a:r>
              <a:rPr lang="en-US" dirty="0"/>
              <a:t> le features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linguaggio</a:t>
            </a:r>
            <a:r>
              <a:rPr lang="en-US" dirty="0"/>
              <a:t> per </a:t>
            </a:r>
            <a:r>
              <a:rPr lang="en-US" dirty="0" err="1"/>
              <a:t>parallelizzare</a:t>
            </a:r>
            <a:r>
              <a:rPr lang="en-US" dirty="0"/>
              <a:t> parti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mediante</a:t>
            </a:r>
            <a:r>
              <a:rPr lang="en-US" dirty="0"/>
              <a:t> le goroutines (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threads di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leggeri</a:t>
            </a:r>
            <a:r>
              <a:rPr lang="en-US" dirty="0"/>
              <a:t>), I channels (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istaurare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canali</a:t>
            </a:r>
            <a:r>
              <a:rPr lang="en-US" dirty="0"/>
              <a:t> di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varie</a:t>
            </a:r>
            <a:r>
              <a:rPr lang="en-US" dirty="0"/>
              <a:t> goroutines) e I </a:t>
            </a:r>
            <a:r>
              <a:rPr lang="en-US" dirty="0" err="1"/>
              <a:t>waitgroups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sincronizzare</a:t>
            </a:r>
            <a:r>
              <a:rPr lang="en-US" dirty="0"/>
              <a:t> </a:t>
            </a:r>
            <a:r>
              <a:rPr lang="en-US" dirty="0" err="1"/>
              <a:t>l’esecuzione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38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CREDO </a:t>
            </a:r>
            <a:r>
              <a:rPr lang="en-US" dirty="0" err="1"/>
              <a:t>vuole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idempotente</a:t>
            </a:r>
            <a:r>
              <a:rPr lang="en-US" dirty="0"/>
              <a:t>, </a:t>
            </a:r>
            <a:r>
              <a:rPr lang="en-US" dirty="0" err="1"/>
              <a:t>infatti</a:t>
            </a:r>
            <a:r>
              <a:rPr lang="en-US" dirty="0"/>
              <a:t>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dalla</a:t>
            </a:r>
            <a:r>
              <a:rPr lang="en-US" dirty="0"/>
              <a:t> </a:t>
            </a:r>
            <a:r>
              <a:rPr lang="en-US" dirty="0" err="1"/>
              <a:t>definizione</a:t>
            </a:r>
            <a:r>
              <a:rPr lang="en-US" dirty="0"/>
              <a:t> </a:t>
            </a:r>
            <a:r>
              <a:rPr lang="en-US" dirty="0" err="1"/>
              <a:t>ogni</a:t>
            </a:r>
            <a:r>
              <a:rPr lang="en-US" dirty="0"/>
              <a:t> volta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andremo</a:t>
            </a:r>
            <a:r>
              <a:rPr lang="en-US" dirty="0"/>
              <a:t> ad </a:t>
            </a:r>
            <a:r>
              <a:rPr lang="en-US" dirty="0" err="1"/>
              <a:t>applicare</a:t>
            </a:r>
            <a:r>
              <a:rPr lang="en-US" dirty="0"/>
              <a:t> la </a:t>
            </a:r>
            <a:r>
              <a:rPr lang="en-US" dirty="0" err="1"/>
              <a:t>configurazione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8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YAML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il </a:t>
            </a:r>
            <a:r>
              <a:rPr lang="en-US" dirty="0" err="1"/>
              <a:t>formato</a:t>
            </a:r>
            <a:r>
              <a:rPr lang="en-US" dirty="0"/>
              <a:t> file plain-text e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serializzazione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scelto</a:t>
            </a:r>
            <a:r>
              <a:rPr lang="en-US" dirty="0"/>
              <a:t> per </a:t>
            </a:r>
            <a:r>
              <a:rPr lang="en-US" dirty="0" err="1"/>
              <a:t>definire</a:t>
            </a:r>
            <a:r>
              <a:rPr lang="en-US" dirty="0"/>
              <a:t> I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ambienti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27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All’attuale</a:t>
            </a:r>
            <a:r>
              <a:rPr lang="en-US" dirty="0"/>
              <a:t>, I </a:t>
            </a:r>
            <a:r>
              <a:rPr lang="en-US" dirty="0" err="1"/>
              <a:t>blocchi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compongono</a:t>
            </a:r>
            <a:r>
              <a:rPr lang="en-US" dirty="0"/>
              <a:t> credo </a:t>
            </a:r>
            <a:r>
              <a:rPr lang="en-US" dirty="0" err="1"/>
              <a:t>sono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7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seguenti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Configuration provider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popolato</a:t>
            </a:r>
            <a:r>
              <a:rPr lang="en-US" dirty="0"/>
              <a:t> da file </a:t>
            </a:r>
            <a:r>
              <a:rPr lang="en-US" dirty="0" err="1"/>
              <a:t>oppure</a:t>
            </a:r>
            <a:r>
              <a:rPr lang="en-US" dirty="0"/>
              <a:t> da un database. Questa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poi </a:t>
            </a:r>
            <a:r>
              <a:rPr lang="en-US" dirty="0" err="1"/>
              <a:t>propagata</a:t>
            </a:r>
            <a:r>
              <a:rPr lang="en-US" dirty="0"/>
              <a:t> sui </a:t>
            </a:r>
            <a:r>
              <a:rPr lang="en-US" dirty="0" err="1"/>
              <a:t>vari</a:t>
            </a:r>
            <a:r>
              <a:rPr lang="en-US" dirty="0"/>
              <a:t> moduli.</a:t>
            </a:r>
          </a:p>
          <a:p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questi</a:t>
            </a:r>
            <a:r>
              <a:rPr lang="en-US" dirty="0"/>
              <a:t> moduli </a:t>
            </a:r>
            <a:r>
              <a:rPr lang="en-US" dirty="0" err="1"/>
              <a:t>troviamo</a:t>
            </a:r>
            <a:r>
              <a:rPr lang="en-US" dirty="0"/>
              <a:t> APT, PIP, CRAN…</a:t>
            </a:r>
          </a:p>
          <a:p>
            <a:r>
              <a:rPr lang="en-US" dirty="0"/>
              <a:t>I moduli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svolgono</a:t>
            </a:r>
            <a:r>
              <a:rPr lang="en-US" dirty="0"/>
              <a:t> due </a:t>
            </a:r>
            <a:r>
              <a:rPr lang="en-US" dirty="0" err="1"/>
              <a:t>funzioni</a:t>
            </a:r>
            <a:r>
              <a:rPr lang="en-US" dirty="0"/>
              <a:t> </a:t>
            </a:r>
            <a:r>
              <a:rPr lang="en-US" dirty="0" err="1"/>
              <a:t>principali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filesystem per </a:t>
            </a:r>
            <a:r>
              <a:rPr lang="en-US" dirty="0" err="1"/>
              <a:t>applicare</a:t>
            </a:r>
            <a:r>
              <a:rPr lang="en-US" dirty="0"/>
              <a:t> I </a:t>
            </a:r>
            <a:r>
              <a:rPr lang="en-US" dirty="0" err="1"/>
              <a:t>cambiamenti</a:t>
            </a:r>
            <a:r>
              <a:rPr lang="en-US" dirty="0"/>
              <a:t>;</a:t>
            </a:r>
          </a:p>
          <a:p>
            <a:pPr marL="171450" indent="-171450">
              <a:buFontTx/>
              <a:buChar char="-"/>
            </a:pPr>
            <a:r>
              <a:rPr lang="en-US" dirty="0"/>
              <a:t>E poi </a:t>
            </a:r>
            <a:r>
              <a:rPr lang="en-US" dirty="0" err="1"/>
              <a:t>aggiornano</a:t>
            </a:r>
            <a:r>
              <a:rPr lang="en-US" dirty="0"/>
              <a:t> il config store in modo da </a:t>
            </a:r>
            <a:r>
              <a:rPr lang="en-US" dirty="0" err="1"/>
              <a:t>informare</a:t>
            </a:r>
            <a:r>
              <a:rPr lang="en-US" dirty="0"/>
              <a:t> CREDO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cambiamenti</a:t>
            </a:r>
            <a:r>
              <a:rPr lang="en-US" dirty="0"/>
              <a:t> </a:t>
            </a:r>
            <a:r>
              <a:rPr lang="en-US" dirty="0" err="1"/>
              <a:t>effettuati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Questa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riportanta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il provider </a:t>
            </a:r>
            <a:r>
              <a:rPr lang="en-US" dirty="0" err="1"/>
              <a:t>che</a:t>
            </a:r>
            <a:r>
              <a:rPr lang="en-US" dirty="0"/>
              <a:t>,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operazione</a:t>
            </a:r>
            <a:r>
              <a:rPr lang="en-US" dirty="0"/>
              <a:t> di writeback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aggiornare</a:t>
            </a:r>
            <a:r>
              <a:rPr lang="en-US" dirty="0"/>
              <a:t> il database o il file </a:t>
            </a:r>
            <a:r>
              <a:rPr lang="en-US" dirty="0" err="1"/>
              <a:t>yaml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definisce</a:t>
            </a:r>
            <a:r>
              <a:rPr lang="en-US" dirty="0"/>
              <a:t> </a:t>
            </a:r>
            <a:r>
              <a:rPr lang="en-US" dirty="0" err="1"/>
              <a:t>l’ambiente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9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febbraio</a:t>
            </a:r>
            <a:r>
              <a:rPr lang="en-US" dirty="0"/>
              <a:t>, dopo aver </a:t>
            </a:r>
            <a:r>
              <a:rPr lang="en-US" dirty="0" err="1"/>
              <a:t>riarchitettato</a:t>
            </a:r>
            <a:r>
              <a:rPr lang="en-US" dirty="0"/>
              <a:t> </a:t>
            </a:r>
            <a:r>
              <a:rPr lang="en-US" dirty="0" err="1"/>
              <a:t>l’applicazione</a:t>
            </a:r>
            <a:r>
              <a:rPr lang="en-US" dirty="0"/>
              <a:t>, in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ci </a:t>
            </a:r>
            <a:r>
              <a:rPr lang="en-US" dirty="0" err="1"/>
              <a:t>troviamo</a:t>
            </a:r>
            <a:r>
              <a:rPr lang="en-US" dirty="0"/>
              <a:t> ad aver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717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Rilasciato</a:t>
            </a:r>
            <a:r>
              <a:rPr lang="en-US" dirty="0"/>
              <a:t> 8 </a:t>
            </a:r>
            <a:r>
              <a:rPr lang="en-US" dirty="0" err="1"/>
              <a:t>librerie</a:t>
            </a:r>
            <a:r>
              <a:rPr lang="en-US" dirty="0"/>
              <a:t> open source per il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GO,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permettono</a:t>
            </a:r>
            <a:r>
              <a:rPr lang="en-US" dirty="0"/>
              <a:t> di </a:t>
            </a:r>
            <a:r>
              <a:rPr lang="en-US" dirty="0" err="1"/>
              <a:t>interfacciarsi</a:t>
            </a:r>
            <a:r>
              <a:rPr lang="en-US" dirty="0"/>
              <a:t> con I </a:t>
            </a:r>
            <a:r>
              <a:rPr lang="en-US" dirty="0" err="1"/>
              <a:t>vari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892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integrato</a:t>
            </a:r>
            <a:r>
              <a:rPr lang="en-US" dirty="0"/>
              <a:t> in CREDO 3 </a:t>
            </a:r>
            <a:r>
              <a:rPr lang="en-US" dirty="0" err="1"/>
              <a:t>dei</a:t>
            </a:r>
            <a:r>
              <a:rPr lang="en-US" dirty="0"/>
              <a:t> package manager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bio informatica. </a:t>
            </a:r>
          </a:p>
          <a:p>
            <a:endParaRPr lang="en-US" dirty="0"/>
          </a:p>
          <a:p>
            <a:r>
              <a:rPr lang="en-US" dirty="0"/>
              <a:t>PIP,</a:t>
            </a:r>
            <a:br>
              <a:rPr lang="en-US" dirty="0"/>
            </a:br>
            <a:r>
              <a:rPr lang="en-US" dirty="0"/>
              <a:t>CRAN,</a:t>
            </a:r>
            <a:br>
              <a:rPr lang="en-US" dirty="0"/>
            </a:br>
            <a:r>
              <a:rPr lang="en-US" dirty="0"/>
              <a:t>APT.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525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ovvie</a:t>
            </a:r>
            <a:r>
              <a:rPr lang="en-US" dirty="0"/>
              <a:t> </a:t>
            </a:r>
            <a:r>
              <a:rPr lang="en-US" dirty="0" err="1"/>
              <a:t>ragioni</a:t>
            </a:r>
            <a:r>
              <a:rPr lang="en-US" dirty="0"/>
              <a:t> ci </a:t>
            </a:r>
            <a:r>
              <a:rPr lang="en-US" dirty="0" err="1"/>
              <a:t>troviamo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all’inizio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percorso</a:t>
            </a:r>
            <a:r>
              <a:rPr lang="en-US" dirty="0"/>
              <a:t>, ma </a:t>
            </a:r>
            <a:r>
              <a:rPr lang="en-US" dirty="0" err="1"/>
              <a:t>parlandone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laboratorio</a:t>
            </a:r>
            <a:r>
              <a:rPr lang="en-US" dirty="0"/>
              <a:t> e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l’implementazione</a:t>
            </a:r>
            <a:r>
              <a:rPr lang="en-US" dirty="0"/>
              <a:t> </a:t>
            </a:r>
            <a:r>
              <a:rPr lang="en-US" dirty="0" err="1"/>
              <a:t>dell’applicazione</a:t>
            </a:r>
            <a:r>
              <a:rPr lang="en-US" dirty="0"/>
              <a:t>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l’idea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quella</a:t>
            </a:r>
            <a:r>
              <a:rPr lang="en-US" dirty="0"/>
              <a:t> di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5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la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statistica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analizzare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interpretare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biologici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0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Evolvere</a:t>
            </a:r>
            <a:r>
              <a:rPr lang="en-US" dirty="0"/>
              <a:t> CREDO in un </a:t>
            </a:r>
            <a:r>
              <a:rPr lang="en-US" dirty="0" err="1"/>
              <a:t>Servizio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PAAS </a:t>
            </a:r>
            <a:r>
              <a:rPr lang="en-US" dirty="0" err="1"/>
              <a:t>hostato</a:t>
            </a:r>
            <a:r>
              <a:rPr lang="en-US" dirty="0"/>
              <a:t> </a:t>
            </a:r>
            <a:r>
              <a:rPr lang="en-US" dirty="0" err="1"/>
              <a:t>sull’infrastruttura</a:t>
            </a:r>
            <a:r>
              <a:rPr lang="en-US" dirty="0"/>
              <a:t> GARR,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24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Stiamo</a:t>
            </a:r>
            <a:r>
              <a:rPr lang="en-US" dirty="0"/>
              <a:t> </a:t>
            </a:r>
            <a:r>
              <a:rPr lang="en-US" dirty="0" err="1"/>
              <a:t>valutando</a:t>
            </a:r>
            <a:r>
              <a:rPr lang="en-US" dirty="0"/>
              <a:t> la </a:t>
            </a:r>
            <a:r>
              <a:rPr lang="en-US" dirty="0" err="1"/>
              <a:t>possibilità</a:t>
            </a:r>
            <a:r>
              <a:rPr lang="en-US" dirty="0"/>
              <a:t> di </a:t>
            </a:r>
            <a:r>
              <a:rPr lang="en-US" dirty="0" err="1"/>
              <a:t>esplorare</a:t>
            </a:r>
            <a:r>
              <a:rPr lang="en-US" dirty="0"/>
              <a:t> </a:t>
            </a:r>
            <a:r>
              <a:rPr lang="en-US" dirty="0" err="1"/>
              <a:t>tecniche</a:t>
            </a:r>
            <a:r>
              <a:rPr lang="en-US" dirty="0"/>
              <a:t> di session replay,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ascoltare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sul</a:t>
            </a:r>
            <a:r>
              <a:rPr lang="en-US" dirty="0"/>
              <a:t> filesystem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macchina</a:t>
            </a:r>
            <a:r>
              <a:rPr lang="en-US" dirty="0"/>
              <a:t> </a:t>
            </a:r>
            <a:r>
              <a:rPr lang="en-US" dirty="0" err="1"/>
              <a:t>dell’utente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64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compatibili</a:t>
            </a:r>
            <a:r>
              <a:rPr lang="en-US" dirty="0"/>
              <a:t> con </a:t>
            </a:r>
            <a:r>
              <a:rPr lang="en-US" dirty="0" err="1"/>
              <a:t>quanti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use-case </a:t>
            </a:r>
            <a:r>
              <a:rPr lang="en-US" dirty="0" err="1"/>
              <a:t>possibili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supportare</a:t>
            </a:r>
            <a:r>
              <a:rPr lang="en-US" dirty="0"/>
              <a:t> sempre </a:t>
            </a:r>
            <a:r>
              <a:rPr lang="en-US" dirty="0" err="1"/>
              <a:t>più</a:t>
            </a:r>
            <a:r>
              <a:rPr lang="en-US" dirty="0"/>
              <a:t> package managers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73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in </a:t>
            </a:r>
            <a:r>
              <a:rPr lang="en-US" dirty="0" err="1"/>
              <a:t>più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ascoltare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utenti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software, </a:t>
            </a:r>
            <a:r>
              <a:rPr lang="en-US" dirty="0" err="1"/>
              <a:t>mettendo</a:t>
            </a:r>
            <a:r>
              <a:rPr lang="en-US" dirty="0"/>
              <a:t> avanti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linee</a:t>
            </a:r>
            <a:r>
              <a:rPr lang="en-US" dirty="0"/>
              <a:t> </a:t>
            </a:r>
            <a:r>
              <a:rPr lang="en-US" dirty="0" err="1"/>
              <a:t>guida</a:t>
            </a:r>
            <a:r>
              <a:rPr lang="en-US" dirty="0"/>
              <a:t> per </a:t>
            </a:r>
            <a:r>
              <a:rPr lang="en-US" dirty="0" err="1"/>
              <a:t>offrirci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feedback.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37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al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integrato</a:t>
            </a:r>
            <a:r>
              <a:rPr lang="en-US" dirty="0"/>
              <a:t> in CREDO 3 </a:t>
            </a:r>
            <a:r>
              <a:rPr lang="en-US" dirty="0" err="1"/>
              <a:t>dei</a:t>
            </a:r>
            <a:r>
              <a:rPr lang="en-US" dirty="0"/>
              <a:t> package manager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 </a:t>
            </a:r>
            <a:r>
              <a:rPr lang="en-US" dirty="0" err="1"/>
              <a:t>nell’ambito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bio informatica. </a:t>
            </a:r>
          </a:p>
          <a:p>
            <a:endParaRPr lang="en-US" dirty="0"/>
          </a:p>
          <a:p>
            <a:r>
              <a:rPr lang="en-US" dirty="0"/>
              <a:t>PIP,</a:t>
            </a:r>
            <a:br>
              <a:rPr lang="en-US" dirty="0"/>
            </a:br>
            <a:r>
              <a:rPr lang="en-US" dirty="0"/>
              <a:t>CRAN,</a:t>
            </a:r>
            <a:br>
              <a:rPr lang="en-US" dirty="0"/>
            </a:br>
            <a:r>
              <a:rPr lang="en-US" dirty="0"/>
              <a:t>APT.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449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Ringrazio</a:t>
            </a:r>
            <a:r>
              <a:rPr lang="en-US" dirty="0"/>
              <a:t> tutti per </a:t>
            </a:r>
            <a:r>
              <a:rPr lang="en-US" dirty="0" err="1"/>
              <a:t>l’attenzione</a:t>
            </a:r>
            <a:r>
              <a:rPr lang="en-US" dirty="0"/>
              <a:t> e resto a </a:t>
            </a:r>
            <a:r>
              <a:rPr lang="en-US" dirty="0" err="1"/>
              <a:t>disposizione</a:t>
            </a:r>
            <a:r>
              <a:rPr lang="en-US" dirty="0"/>
              <a:t> per </a:t>
            </a:r>
            <a:r>
              <a:rPr lang="en-US" dirty="0" err="1"/>
              <a:t>eventuali</a:t>
            </a:r>
            <a:r>
              <a:rPr lang="en-US" dirty="0"/>
              <a:t> </a:t>
            </a:r>
            <a:r>
              <a:rPr lang="en-US" dirty="0" err="1"/>
              <a:t>domande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7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maggiori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occorrono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parla</a:t>
            </a:r>
            <a:r>
              <a:rPr lang="en-US" dirty="0"/>
              <a:t> di </a:t>
            </a:r>
            <a:r>
              <a:rPr lang="en-US" dirty="0" err="1"/>
              <a:t>esperimenti</a:t>
            </a:r>
            <a:r>
              <a:rPr lang="en-US" dirty="0"/>
              <a:t> in </a:t>
            </a:r>
            <a:r>
              <a:rPr lang="en-US" dirty="0" err="1"/>
              <a:t>bioinformatica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garantire</a:t>
            </a:r>
            <a:r>
              <a:rPr lang="en-US" dirty="0"/>
              <a:t> la </a:t>
            </a:r>
            <a:r>
              <a:rPr lang="en-US" dirty="0" err="1"/>
              <a:t>riproducibilità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, </a:t>
            </a:r>
            <a:r>
              <a:rPr lang="en-US" dirty="0" err="1"/>
              <a:t>ovvero</a:t>
            </a:r>
            <a:r>
              <a:rPr lang="en-US" dirty="0"/>
              <a:t> </a:t>
            </a:r>
            <a:r>
              <a:rPr lang="en-US" dirty="0" err="1"/>
              <a:t>ottenere</a:t>
            </a:r>
            <a:r>
              <a:rPr lang="en-US" dirty="0"/>
              <a:t> lo </a:t>
            </a:r>
            <a:r>
              <a:rPr lang="en-US" dirty="0" err="1"/>
              <a:t>stesso</a:t>
            </a:r>
            <a:r>
              <a:rPr lang="en-US" dirty="0"/>
              <a:t> </a:t>
            </a:r>
            <a:r>
              <a:rPr lang="en-US" dirty="0" err="1"/>
              <a:t>risultato</a:t>
            </a:r>
            <a:r>
              <a:rPr lang="en-US" dirty="0"/>
              <a:t>, da </a:t>
            </a:r>
            <a:r>
              <a:rPr lang="en-US" dirty="0" err="1"/>
              <a:t>magari</a:t>
            </a:r>
            <a:r>
              <a:rPr lang="en-US" dirty="0"/>
              <a:t> due team </a:t>
            </a:r>
            <a:r>
              <a:rPr lang="en-US" dirty="0" err="1"/>
              <a:t>diversi</a:t>
            </a:r>
            <a:r>
              <a:rPr lang="en-US" dirty="0"/>
              <a:t>,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stessi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Andando</a:t>
            </a:r>
            <a:r>
              <a:rPr lang="en-US" dirty="0"/>
              <a:t> a fare un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Consideriamo</a:t>
            </a:r>
            <a:r>
              <a:rPr lang="en-US" dirty="0"/>
              <a:t> un software </a:t>
            </a:r>
            <a:r>
              <a:rPr lang="en-US" dirty="0" err="1"/>
              <a:t>sviluppato</a:t>
            </a:r>
            <a:r>
              <a:rPr lang="en-US" dirty="0"/>
              <a:t> in-house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ad </a:t>
            </a:r>
            <a:r>
              <a:rPr lang="en-US" dirty="0" err="1"/>
              <a:t>analizzare</a:t>
            </a:r>
            <a:r>
              <a:rPr lang="en-US" dirty="0"/>
              <a:t> un </a:t>
            </a:r>
            <a:r>
              <a:rPr lang="en-US" dirty="0" err="1"/>
              <a:t>particolare</a:t>
            </a:r>
            <a:r>
              <a:rPr lang="en-US" dirty="0"/>
              <a:t> </a:t>
            </a:r>
            <a:r>
              <a:rPr lang="en-US" dirty="0" err="1"/>
              <a:t>comportamento</a:t>
            </a:r>
            <a:r>
              <a:rPr lang="en-US" dirty="0"/>
              <a:t> del DNA.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5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pratica</a:t>
            </a:r>
            <a:r>
              <a:rPr lang="en-US" dirty="0"/>
              <a:t>,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regioni</a:t>
            </a:r>
            <a:r>
              <a:rPr lang="en-US" dirty="0"/>
              <a:t> del DNA </a:t>
            </a:r>
            <a:r>
              <a:rPr lang="en-US" dirty="0" err="1"/>
              <a:t>si</a:t>
            </a:r>
            <a:r>
              <a:rPr lang="en-US" dirty="0"/>
              <a:t> “</a:t>
            </a:r>
            <a:r>
              <a:rPr lang="en-US" dirty="0" err="1"/>
              <a:t>sepearano</a:t>
            </a:r>
            <a:r>
              <a:rPr lang="en-US" dirty="0"/>
              <a:t>” 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Successivamente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uniscono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di </a:t>
            </a:r>
            <a:r>
              <a:rPr lang="en-US" dirty="0" err="1"/>
              <a:t>loro</a:t>
            </a:r>
            <a:r>
              <a:rPr lang="en-US" dirty="0"/>
              <a:t> </a:t>
            </a:r>
            <a:r>
              <a:rPr lang="en-US" dirty="0" err="1"/>
              <a:t>oppure</a:t>
            </a:r>
            <a:r>
              <a:rPr lang="en-US" dirty="0"/>
              <a:t> in </a:t>
            </a:r>
            <a:r>
              <a:rPr lang="en-US" dirty="0" err="1"/>
              <a:t>altre</a:t>
            </a:r>
            <a:r>
              <a:rPr lang="en-US" dirty="0"/>
              <a:t> zone del DNA.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chiamano</a:t>
            </a:r>
            <a:r>
              <a:rPr lang="en-US" dirty="0"/>
              <a:t> </a:t>
            </a:r>
            <a:r>
              <a:rPr lang="en-US" dirty="0" err="1"/>
              <a:t>rispettivamente</a:t>
            </a:r>
            <a:r>
              <a:rPr lang="en-US" dirty="0"/>
              <a:t> </a:t>
            </a:r>
            <a:r>
              <a:rPr lang="en-US" dirty="0" err="1"/>
              <a:t>giunzione</a:t>
            </a:r>
            <a:r>
              <a:rPr lang="en-US" dirty="0"/>
              <a:t> e </a:t>
            </a:r>
            <a:r>
              <a:rPr lang="en-US" dirty="0" err="1"/>
              <a:t>traslocazione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comportamenti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possono</a:t>
            </a:r>
            <a:r>
              <a:rPr lang="en-US" dirty="0"/>
              <a:t> </a:t>
            </a:r>
            <a:r>
              <a:rPr lang="en-US" dirty="0" err="1"/>
              <a:t>portare</a:t>
            </a:r>
            <a:r>
              <a:rPr lang="en-US" dirty="0"/>
              <a:t> a un </a:t>
            </a:r>
            <a:r>
              <a:rPr lang="en-US" dirty="0" err="1"/>
              <a:t>tumore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0AF1CA-DDD1-4777-A4E5-6AD54D84F4A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1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01578" y="954246"/>
            <a:ext cx="8170335" cy="3437467"/>
          </a:xfrm>
        </p:spPr>
        <p:txBody>
          <a:bodyPr anchor="ctr"/>
          <a:lstStyle>
            <a:lvl1pPr algn="l">
              <a:defRPr sz="4400" b="1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901578" y="4405251"/>
            <a:ext cx="9258423" cy="450735"/>
          </a:xfrm>
        </p:spPr>
        <p:txBody>
          <a:bodyPr anchor="t" anchorCtr="0"/>
          <a:lstStyle>
            <a:lvl1pPr marL="0" indent="0" algn="l">
              <a:buNone/>
              <a:defRPr sz="2400" b="1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Cognome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11" hasCustomPrompt="1"/>
          </p:nvPr>
        </p:nvSpPr>
        <p:spPr>
          <a:xfrm>
            <a:off x="901577" y="4892465"/>
            <a:ext cx="8213395" cy="520700"/>
          </a:xfrm>
        </p:spPr>
        <p:txBody>
          <a:bodyPr/>
          <a:lstStyle>
            <a:lvl1pPr marL="0" indent="0">
              <a:buNone/>
              <a:defRPr sz="2400">
                <a:solidFill>
                  <a:srgbClr val="000000"/>
                </a:solidFill>
                <a:latin typeface="Overpass Mono" panose="020B0009030203020204" pitchFamily="49" charset="0"/>
              </a:defRPr>
            </a:lvl1pPr>
          </a:lstStyle>
          <a:p>
            <a:pPr lvl="0"/>
            <a:r>
              <a:rPr lang="it-IT" dirty="0"/>
              <a:t>Organizzazione</a:t>
            </a:r>
          </a:p>
        </p:txBody>
      </p:sp>
    </p:spTree>
    <p:extLst>
      <p:ext uri="{BB962C8B-B14F-4D97-AF65-F5344CB8AC3E}">
        <p14:creationId xmlns:p14="http://schemas.microsoft.com/office/powerpoint/2010/main" val="374174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E673-F6D7-4C1F-A1B3-DC2C024DD0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4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>
          <a:xfrm>
            <a:off x="253055" y="6387275"/>
            <a:ext cx="796976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76B4C-3E9B-4239-85C9-0B6F1DF6DF35}" type="slidenum">
              <a:rPr/>
              <a:pPr>
                <a:defRPr/>
              </a:pPr>
              <a:t>‹#›</a:t>
            </a:fld>
            <a:endParaRPr dirty="0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2"/>
          </p:nvPr>
        </p:nvSpPr>
        <p:spPr>
          <a:xfrm>
            <a:off x="228688" y="1439500"/>
            <a:ext cx="11590867" cy="47621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1" y="2169807"/>
            <a:ext cx="9800980" cy="2237572"/>
          </a:xfrm>
        </p:spPr>
        <p:txBody>
          <a:bodyPr anchor="t"/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1" y="4516020"/>
            <a:ext cx="9800980" cy="1374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7243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1179" y="325281"/>
            <a:ext cx="11590337" cy="11811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475715"/>
            <a:ext cx="5181600" cy="470124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65604-3431-4D99-A4FC-8E7418FD7A8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9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01EE2-2453-4D6A-9EC0-0604BD705101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2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3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D8F0F-DA3D-4D74-B9D0-3EEDB595127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35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0F6E-753D-4286-95D2-202E19F7761F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0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EBAB3-0C3A-4BFF-A4B8-7F3AB77B4FF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3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Nome Cognome - Organizzazione (da inserire in pié di pagina)</a:t>
            </a:r>
            <a:endParaRPr lang="en-US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D0C83-B30A-48A2-8532-B4DFEA65C497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89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241179" y="325281"/>
            <a:ext cx="115903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lo stile del titolo</a:t>
            </a:r>
            <a:endParaRPr lang="en-US" altLang="en-US" dirty="0"/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241179" y="1448555"/>
            <a:ext cx="11669772" cy="457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Modifica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  <a:endParaRPr lang="en-US" alt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29305" y="638727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</a:lstStyle>
          <a:p>
            <a:pPr>
              <a:defRPr/>
            </a:pPr>
            <a:r>
              <a:rPr lang="it-IT" dirty="0"/>
              <a:t>Nome Cognome - Organizzazione (da inserire in </a:t>
            </a:r>
            <a:r>
              <a:rPr lang="it-IT" dirty="0" err="1"/>
              <a:t>pié</a:t>
            </a:r>
            <a:r>
              <a:rPr lang="it-IT" dirty="0"/>
              <a:t> di pagina)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000252" y="6381972"/>
            <a:ext cx="476251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lang="en-US" sz="1200" b="1" kern="1200">
                <a:solidFill>
                  <a:srgbClr val="000000"/>
                </a:solidFill>
                <a:latin typeface="Poppins" panose="00000500000000000000" pitchFamily="2" charset="0"/>
                <a:ea typeface="Jost SemiBold" pitchFamily="2" charset="0"/>
                <a:cs typeface="Poppins" panose="00000500000000000000" pitchFamily="2" charset="0"/>
              </a:defRPr>
            </a:lvl1pPr>
          </a:lstStyle>
          <a:p>
            <a:pPr>
              <a:defRPr/>
            </a:pPr>
            <a:fld id="{B2CEF4FE-C172-4BB2-A8AC-3F26229D0645}" type="slidenum">
              <a:rPr lang="it-IT" smtClean="0"/>
              <a:pPr>
                <a:defRPr/>
              </a:pPr>
              <a:t>‹#›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2" r:id="rId2"/>
    <p:sldLayoutId id="2147483794" r:id="rId3"/>
    <p:sldLayoutId id="2147483795" r:id="rId4"/>
    <p:sldLayoutId id="2147483796" r:id="rId5"/>
    <p:sldLayoutId id="2147483798" r:id="rId6"/>
    <p:sldLayoutId id="2147483799" r:id="rId7"/>
    <p:sldLayoutId id="2147483800" r:id="rId8"/>
    <p:sldLayoutId id="2147483801" r:id="rId9"/>
    <p:sldLayoutId id="2147483802" r:id="rId1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 baseline="0">
          <a:solidFill>
            <a:srgbClr val="000000"/>
          </a:solidFill>
          <a:latin typeface="Poppins" panose="00000500000000000000" pitchFamily="2" charset="0"/>
          <a:ea typeface="Jost SemiBold" pitchFamily="2" charset="0"/>
          <a:cs typeface="Poppins" panose="00000500000000000000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Bahnschrift SemiBold" panose="020B0502040204020203" pitchFamily="34" charset="0"/>
          <a:cs typeface="Rubik Medium" panose="00000600000000000000" pitchFamily="2" charset="-79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Segoe UI Semibold" panose="020B0702040204020203" pitchFamily="34" charset="0"/>
          <a:cs typeface="Segoe UI Semibold" panose="020B0702040204020203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3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Poppins" panose="00000500000000000000" pitchFamily="2" charset="0"/>
          <a:ea typeface="Jost" pitchFamily="2" charset="0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3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01577" y="1106646"/>
            <a:ext cx="8170335" cy="3437467"/>
          </a:xfrm>
        </p:spPr>
        <p:txBody>
          <a:bodyPr/>
          <a:lstStyle/>
          <a:p>
            <a:r>
              <a:rPr lang="it-IT" dirty="0" err="1"/>
              <a:t>Reproducible</a:t>
            </a:r>
            <a:r>
              <a:rPr lang="it-IT" dirty="0"/>
              <a:t> </a:t>
            </a:r>
            <a:r>
              <a:rPr lang="it-IT" dirty="0" err="1"/>
              <a:t>Bioinformatics</a:t>
            </a:r>
            <a:r>
              <a:rPr lang="it-IT" dirty="0"/>
              <a:t>?</a:t>
            </a:r>
            <a:br>
              <a:rPr lang="it-IT" dirty="0"/>
            </a:br>
            <a:r>
              <a:rPr lang="it-IT" sz="2400" b="0" dirty="0"/>
              <a:t>CREDO: </a:t>
            </a:r>
            <a:r>
              <a:rPr lang="it-IT" sz="2400" b="0" dirty="0" err="1"/>
              <a:t>Customizable</a:t>
            </a:r>
            <a:r>
              <a:rPr lang="it-IT" sz="2400" b="0" dirty="0"/>
              <a:t>, </a:t>
            </a:r>
            <a:r>
              <a:rPr lang="it-IT" sz="2400" b="0" dirty="0" err="1"/>
              <a:t>REproducible</a:t>
            </a:r>
            <a:r>
              <a:rPr lang="it-IT" sz="2400" b="0" dirty="0"/>
              <a:t>, </a:t>
            </a:r>
            <a:r>
              <a:rPr lang="it-IT" sz="2400" b="0" dirty="0" err="1"/>
              <a:t>DOcker</a:t>
            </a:r>
            <a:r>
              <a:rPr lang="it-IT" sz="2400" b="0" dirty="0"/>
              <a:t> file generator for </a:t>
            </a:r>
            <a:r>
              <a:rPr lang="it-IT" sz="2400" b="0" dirty="0" err="1"/>
              <a:t>bioinformatics</a:t>
            </a:r>
            <a:r>
              <a:rPr lang="it-IT" sz="2400" b="0" dirty="0"/>
              <a:t> </a:t>
            </a:r>
            <a:r>
              <a:rPr lang="it-IT" sz="2400" b="0" dirty="0" err="1"/>
              <a:t>applications</a:t>
            </a:r>
            <a:endParaRPr lang="it-IT" sz="2400" b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Eliseo Martelli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Università degli Studi di Torino</a:t>
            </a:r>
          </a:p>
          <a:p>
            <a:endParaRPr lang="it-IT" dirty="0"/>
          </a:p>
          <a:p>
            <a:r>
              <a:rPr lang="it-IT" dirty="0"/>
              <a:t>Tutor: Luca </a:t>
            </a:r>
            <a:r>
              <a:rPr lang="it-IT" dirty="0" err="1"/>
              <a:t>Alessandrì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0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863232"/>
                  </p:ext>
                </p:extLst>
              </p:nvPr>
            </p:nvGraphicFramePr>
            <p:xfrm rot="6934089">
              <a:off x="11952762" y="-3996168"/>
              <a:ext cx="2843462" cy="16604576"/>
            </p:xfrm>
            <a:graphic>
              <a:graphicData uri="http://schemas.microsoft.com/office/drawing/2017/model3d">
                <am3d:model3d r:embed="rId3">
                  <am3d:spPr>
                    <a:xfrm rot="6934089">
                      <a:off x="0" y="0"/>
                      <a:ext cx="2843462" cy="16604576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2509241" ay="2785823" az="197728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908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934089">
                <a:off x="11952762" y="-3996168"/>
                <a:ext cx="2843462" cy="166045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C1C5F41-223B-94E8-3DEE-26A3A117EEAF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BLAST is the </a:t>
            </a:r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core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dependency of this project.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4DD20DA-D17A-9FCA-C28B-D3E6D355B4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5751821"/>
                  </p:ext>
                </p:extLst>
              </p:nvPr>
            </p:nvGraphicFramePr>
            <p:xfrm>
              <a:off x="6090344" y="-5548828"/>
              <a:ext cx="5063340" cy="53425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063340" cy="5342522"/>
                    </a:xfrm>
                    <a:prstGeom prst="rect">
                      <a:avLst/>
                    </a:prstGeom>
                  </am3d:spPr>
                  <am3d:camera>
                    <am3d:pos x="0" y="0" z="66587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" d="1000000"/>
                    <am3d:preTrans dx="-1" dy="-12725090" dz="398417"/>
                    <am3d:scale>
                      <am3d:sx n="1000000" d="1000000"/>
                      <am3d:sy n="1000000" d="1000000"/>
                      <am3d:sz n="1000000" d="1000000"/>
                    </am3d:scale>
                    <am3d:rot ax="-7551392" ay="2252443" az="240803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4DD20DA-D17A-9FCA-C28B-D3E6D355B4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0344" y="-5548828"/>
                <a:ext cx="5063340" cy="5342522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E03C8C-A016-ABD6-27DC-8D88A7D7FD9B}"/>
              </a:ext>
            </a:extLst>
          </p:cNvPr>
          <p:cNvSpPr/>
          <p:nvPr/>
        </p:nvSpPr>
        <p:spPr>
          <a:xfrm rot="9290911">
            <a:off x="15068731" y="2573648"/>
            <a:ext cx="1525507" cy="16256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6A525B-489A-8F38-559C-AD77C8370507}"/>
              </a:ext>
            </a:extLst>
          </p:cNvPr>
          <p:cNvSpPr/>
          <p:nvPr/>
        </p:nvSpPr>
        <p:spPr>
          <a:xfrm rot="12730175">
            <a:off x="14288486" y="79744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0C6E16-692D-B734-D3BF-E9BD5543A82F}"/>
              </a:ext>
            </a:extLst>
          </p:cNvPr>
          <p:cNvSpPr/>
          <p:nvPr/>
        </p:nvSpPr>
        <p:spPr>
          <a:xfrm rot="19800000">
            <a:off x="14901007" y="172412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64F7567-D1F4-1A4B-34CB-9345A9C2B9C5}"/>
              </a:ext>
            </a:extLst>
          </p:cNvPr>
          <p:cNvSpPr/>
          <p:nvPr/>
        </p:nvSpPr>
        <p:spPr>
          <a:xfrm rot="19800000">
            <a:off x="14996757" y="1898549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gnaposto piè di pagina 1">
            <a:extLst>
              <a:ext uri="{FF2B5EF4-FFF2-40B4-BE49-F238E27FC236}">
                <a16:creationId xmlns:a16="http://schemas.microsoft.com/office/drawing/2014/main" id="{430C8A22-A202-9B01-E73A-58F35ADFCA47}"/>
              </a:ext>
            </a:extLst>
          </p:cNvPr>
          <p:cNvSpPr txBox="1">
            <a:spLocks/>
          </p:cNvSpPr>
          <p:nvPr/>
        </p:nvSpPr>
        <p:spPr>
          <a:xfrm>
            <a:off x="909781" y="4394711"/>
            <a:ext cx="6521033" cy="46784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Basic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alignment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tool - 10.1016/S0022-2836(05)80360-2</a:t>
            </a:r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32DEEEE4-33CD-4129-4954-33CE555BBE53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0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C5F41-223B-94E8-3DEE-26A3A117EEAF}"/>
              </a:ext>
            </a:extLst>
          </p:cNvPr>
          <p:cNvSpPr txBox="1"/>
          <p:nvPr/>
        </p:nvSpPr>
        <p:spPr>
          <a:xfrm>
            <a:off x="874393" y="311637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 there is a catch…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81BE5-9CFD-7044-DEF8-89B4BE676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400" y="0"/>
            <a:ext cx="6100808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DB3C599-A669-FEEA-DDC2-33F9C9A18C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2776227"/>
                  </p:ext>
                </p:extLst>
              </p:nvPr>
            </p:nvGraphicFramePr>
            <p:xfrm>
              <a:off x="6967468" y="1181536"/>
              <a:ext cx="4065564" cy="411351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65564" cy="4113510"/>
                    </a:xfrm>
                    <a:prstGeom prst="rect">
                      <a:avLst/>
                    </a:prstGeom>
                  </am3d:spPr>
                  <am3d:camera>
                    <am3d:pos x="0" y="0" z="66587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85" d="1000000"/>
                    <am3d:preTrans dx="-1" dy="-12725090" dz="3984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926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DB3C599-A669-FEEA-DDC2-33F9C9A18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7468" y="1181536"/>
                <a:ext cx="4065564" cy="411351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E19511CB-572F-F441-2F36-74311734EE64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Apple MacBook Pro 15 – texture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removed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4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48F33-C076-B5EA-5705-DE858F29AF5C}"/>
              </a:ext>
            </a:extLst>
          </p:cNvPr>
          <p:cNvSpPr txBox="1"/>
          <p:nvPr/>
        </p:nvSpPr>
        <p:spPr>
          <a:xfrm>
            <a:off x="893885" y="2828835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DD931815-216B-D24A-84C5-5EB8BE5F082D}"/>
              </a:ext>
            </a:extLst>
          </p:cNvPr>
          <p:cNvSpPr txBox="1">
            <a:spLocks/>
          </p:cNvSpPr>
          <p:nvPr/>
        </p:nvSpPr>
        <p:spPr>
          <a:xfrm>
            <a:off x="893885" y="3455182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2.12.0, build Mar 8 2022 16:19:08</a:t>
            </a:r>
          </a:p>
        </p:txBody>
      </p:sp>
      <p:sp>
        <p:nvSpPr>
          <p:cNvPr id="17" name="Segnaposto piè di pagina 1">
            <a:extLst>
              <a:ext uri="{FF2B5EF4-FFF2-40B4-BE49-F238E27FC236}">
                <a16:creationId xmlns:a16="http://schemas.microsoft.com/office/drawing/2014/main" id="{17EC9B0D-6AC5-06D1-3B9C-C1FF6E13AA33}"/>
              </a:ext>
            </a:extLst>
          </p:cNvPr>
          <p:cNvSpPr txBox="1">
            <a:spLocks/>
          </p:cNvSpPr>
          <p:nvPr/>
        </p:nvSpPr>
        <p:spPr>
          <a:xfrm>
            <a:off x="893885" y="391650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2400" dirty="0" err="1"/>
              <a:t>blast</a:t>
            </a:r>
            <a:r>
              <a:rPr lang="it-IT" sz="2400" dirty="0"/>
              <a:t> 2.2.31, build </a:t>
            </a:r>
            <a:r>
              <a:rPr lang="it-IT" sz="2400" dirty="0" err="1"/>
              <a:t>Jun</a:t>
            </a:r>
            <a:r>
              <a:rPr lang="it-IT" sz="2400" dirty="0"/>
              <a:t> 2 2015 10:47:46</a:t>
            </a:r>
          </a:p>
        </p:txBody>
      </p:sp>
    </p:spTree>
    <p:extLst>
      <p:ext uri="{BB962C8B-B14F-4D97-AF65-F5344CB8AC3E}">
        <p14:creationId xmlns:p14="http://schemas.microsoft.com/office/powerpoint/2010/main" val="225593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7" name="Picture 6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37E8DECA-226B-F7F9-72D8-568C19EC3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2" y="1599898"/>
            <a:ext cx="6812472" cy="3658204"/>
          </a:xfrm>
          <a:prstGeom prst="rect">
            <a:avLst/>
          </a:prstGeom>
        </p:spPr>
      </p:pic>
      <p:pic>
        <p:nvPicPr>
          <p:cNvPr id="6" name="Picture 5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D2DF5C1-30F1-17DA-343D-4BCF9EC16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65" y="1645507"/>
            <a:ext cx="4755979" cy="3566985"/>
          </a:xfrm>
          <a:prstGeom prst="rect">
            <a:avLst/>
          </a:prstGeom>
        </p:spPr>
      </p:pic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6D20244-D848-A561-BB63-6A0B4FBB5D3F}"/>
              </a:ext>
            </a:extLst>
          </p:cNvPr>
          <p:cNvSpPr txBox="1">
            <a:spLocks/>
          </p:cNvSpPr>
          <p:nvPr/>
        </p:nvSpPr>
        <p:spPr>
          <a:xfrm>
            <a:off x="1121109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2.12.0, build Mar 8 2022 16:19:08</a:t>
            </a: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18476107-A563-D680-B301-6B1B51B99805}"/>
              </a:ext>
            </a:extLst>
          </p:cNvPr>
          <p:cNvSpPr txBox="1">
            <a:spLocks/>
          </p:cNvSpPr>
          <p:nvPr/>
        </p:nvSpPr>
        <p:spPr>
          <a:xfrm>
            <a:off x="7207887" y="5316183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400" dirty="0" err="1"/>
              <a:t>blast</a:t>
            </a:r>
            <a:r>
              <a:rPr lang="it-IT" sz="1400" dirty="0"/>
              <a:t> 2.2.31, build </a:t>
            </a:r>
            <a:r>
              <a:rPr lang="it-IT" sz="1400" dirty="0" err="1"/>
              <a:t>Jun</a:t>
            </a:r>
            <a:r>
              <a:rPr lang="it-IT" sz="1400" dirty="0"/>
              <a:t> 2 2015 10:47:46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19186-074D-8946-F822-5E7498B89415}"/>
              </a:ext>
            </a:extLst>
          </p:cNvPr>
          <p:cNvSpPr txBox="1"/>
          <p:nvPr/>
        </p:nvSpPr>
        <p:spPr>
          <a:xfrm>
            <a:off x="909735" y="1198666"/>
            <a:ext cx="592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Let’s compare 2 software versions</a:t>
            </a:r>
          </a:p>
        </p:txBody>
      </p:sp>
    </p:spTree>
    <p:extLst>
      <p:ext uri="{BB962C8B-B14F-4D97-AF65-F5344CB8AC3E}">
        <p14:creationId xmlns:p14="http://schemas.microsoft.com/office/powerpoint/2010/main" val="274928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8811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15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3069277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84393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16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EEF1A-0C92-D9BB-8857-C9EEA914555C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Validity &amp; 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CD55B-961D-BDEC-237E-A442895C3B85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Insufficient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E9CC5-C94E-CEDB-176D-4E0151FFDAC7}"/>
              </a:ext>
            </a:extLst>
          </p:cNvPr>
          <p:cNvSpPr txBox="1"/>
          <p:nvPr/>
        </p:nvSpPr>
        <p:spPr>
          <a:xfrm>
            <a:off x="3848100" y="308655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Lack of 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79413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17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>
            <a:off x="3869044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>
            <a:off x="5140470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7D099-5467-57C6-CF21-1A49765ADEA9}"/>
              </a:ext>
            </a:extLst>
          </p:cNvPr>
          <p:cNvSpPr txBox="1"/>
          <p:nvPr/>
        </p:nvSpPr>
        <p:spPr>
          <a:xfrm>
            <a:off x="6998535" y="1451164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68410-C8FD-76A3-F027-7E5A7EA80402}"/>
              </a:ext>
            </a:extLst>
          </p:cNvPr>
          <p:cNvSpPr txBox="1"/>
          <p:nvPr/>
        </p:nvSpPr>
        <p:spPr>
          <a:xfrm>
            <a:off x="7631331" y="1451163"/>
            <a:ext cx="22717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0" b="1" dirty="0">
                <a:solidFill>
                  <a:srgbClr val="0C3042"/>
                </a:solidFill>
              </a:rPr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BBA73-F5CC-A442-657A-941721BE4016}"/>
              </a:ext>
            </a:extLst>
          </p:cNvPr>
          <p:cNvSpPr txBox="1"/>
          <p:nvPr/>
        </p:nvSpPr>
        <p:spPr>
          <a:xfrm>
            <a:off x="8981858" y="4513540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principles.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716AE-E4BE-DA37-98EE-D55C2C5D9F70}"/>
              </a:ext>
            </a:extLst>
          </p:cNvPr>
          <p:cNvSpPr txBox="1"/>
          <p:nvPr/>
        </p:nvSpPr>
        <p:spPr>
          <a:xfrm>
            <a:off x="605799" y="1752245"/>
            <a:ext cx="3525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CREDO </a:t>
            </a:r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stands</a:t>
            </a:r>
          </a:p>
          <a:p>
            <a:pPr algn="r"/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by the</a:t>
            </a:r>
          </a:p>
        </p:txBody>
      </p:sp>
    </p:spTree>
    <p:extLst>
      <p:ext uri="{BB962C8B-B14F-4D97-AF65-F5344CB8AC3E}">
        <p14:creationId xmlns:p14="http://schemas.microsoft.com/office/powerpoint/2010/main" val="22574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18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FINDABILITY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Consolidation of sources for researchers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to access, install, and utilize the software using centralized platforms.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BE4F0-2D75-8779-77DF-0EF8A98FA1CB}"/>
              </a:ext>
            </a:extLst>
          </p:cNvPr>
          <p:cNvSpPr txBox="1"/>
          <p:nvPr/>
        </p:nvSpPr>
        <p:spPr>
          <a:xfrm rot="20530053">
            <a:off x="8652696" y="-6819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A9AF4-789B-2BC1-9CF8-4400D68D30B2}"/>
              </a:ext>
            </a:extLst>
          </p:cNvPr>
          <p:cNvSpPr txBox="1"/>
          <p:nvPr/>
        </p:nvSpPr>
        <p:spPr>
          <a:xfrm rot="1487283">
            <a:off x="7533457" y="5828487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EFDBA-1086-71C2-9471-A86C10520E7B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4DD9E-4407-D7BB-EF01-776F8D8A98E3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67E666-7AF4-1191-4A2D-746D7823E124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59B06C-F230-EF8F-A735-1788DEE392A8}"/>
              </a:ext>
            </a:extLst>
          </p:cNvPr>
          <p:cNvSpPr/>
          <p:nvPr/>
        </p:nvSpPr>
        <p:spPr>
          <a:xfrm>
            <a:off x="99060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5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19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55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ACCESSIBILITY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Simplification of the process of creating reproducible environments to users without previous bioinformatics knowledge.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34189-CDD7-167C-0CB6-E0F09C7AAFEA}"/>
              </a:ext>
            </a:extLst>
          </p:cNvPr>
          <p:cNvSpPr txBox="1"/>
          <p:nvPr/>
        </p:nvSpPr>
        <p:spPr>
          <a:xfrm rot="20530053">
            <a:off x="7479038" y="-23354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5DA26-435E-CB5A-C967-6403E056E2BE}"/>
              </a:ext>
            </a:extLst>
          </p:cNvPr>
          <p:cNvSpPr txBox="1"/>
          <p:nvPr/>
        </p:nvSpPr>
        <p:spPr>
          <a:xfrm rot="17061975">
            <a:off x="13923784" y="-1256551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2B2842-4E89-F807-9809-888AABE4331D}"/>
              </a:ext>
            </a:extLst>
          </p:cNvPr>
          <p:cNvSpPr txBox="1"/>
          <p:nvPr/>
        </p:nvSpPr>
        <p:spPr>
          <a:xfrm rot="2414950">
            <a:off x="8295507" y="5754819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004F04-4B1B-69A6-6DE3-EAB242D1585F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5A9B1-0F70-7415-6B93-884CE0884C6C}"/>
              </a:ext>
            </a:extLst>
          </p:cNvPr>
          <p:cNvSpPr/>
          <p:nvPr/>
        </p:nvSpPr>
        <p:spPr>
          <a:xfrm>
            <a:off x="2116873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551837"/>
            <a:ext cx="74227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4231E8A-D59C-619B-961D-27132E21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6914147" cy="69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20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INTEROPERABILITY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8036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Ensuring compatible with the most widely available operating systems to maximize the range of users that can use the application.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A05E9-462C-83C9-84CE-EE9235914B99}"/>
              </a:ext>
            </a:extLst>
          </p:cNvPr>
          <p:cNvSpPr txBox="1"/>
          <p:nvPr/>
        </p:nvSpPr>
        <p:spPr>
          <a:xfrm rot="20860421">
            <a:off x="9311695" y="-426455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D6347-5715-0EF9-A58A-9C881A980ADD}"/>
              </a:ext>
            </a:extLst>
          </p:cNvPr>
          <p:cNvSpPr txBox="1"/>
          <p:nvPr/>
        </p:nvSpPr>
        <p:spPr>
          <a:xfrm rot="2827321">
            <a:off x="13656253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2A713-75E0-DB1A-0545-35F57DF20435}"/>
              </a:ext>
            </a:extLst>
          </p:cNvPr>
          <p:cNvSpPr txBox="1"/>
          <p:nvPr/>
        </p:nvSpPr>
        <p:spPr>
          <a:xfrm rot="18544785">
            <a:off x="7351159" y="6078980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9A2CB5-5391-68A5-6CF5-E01B130E0211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515F66-9A77-3986-FE56-E7C710B72644}"/>
              </a:ext>
            </a:extLst>
          </p:cNvPr>
          <p:cNvSpPr/>
          <p:nvPr/>
        </p:nvSpPr>
        <p:spPr>
          <a:xfrm>
            <a:off x="3243146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21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1F6-2755-F778-4B97-77D452A5972E}"/>
              </a:ext>
            </a:extLst>
          </p:cNvPr>
          <p:cNvSpPr txBox="1"/>
          <p:nvPr/>
        </p:nvSpPr>
        <p:spPr>
          <a:xfrm>
            <a:off x="884914" y="2453729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8DCF84"/>
                </a:solidFill>
                <a:latin typeface="Poppins" pitchFamily="2" charset="77"/>
                <a:cs typeface="Poppins" pitchFamily="2" charset="77"/>
              </a:rPr>
              <a:t>REUSABILITY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7D5E1-1E47-E6C4-2751-9F2591017AB8}"/>
              </a:ext>
            </a:extLst>
          </p:cNvPr>
          <p:cNvSpPr txBox="1"/>
          <p:nvPr/>
        </p:nvSpPr>
        <p:spPr>
          <a:xfrm>
            <a:off x="884913" y="3429000"/>
            <a:ext cx="95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Facilitation of software customization.</a:t>
            </a:r>
          </a:p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Ensure archival of dependencies to prevent future inaccessibility of dependencies.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26B39-6718-6FAD-B33F-401E1C0441AD}"/>
              </a:ext>
            </a:extLst>
          </p:cNvPr>
          <p:cNvSpPr txBox="1"/>
          <p:nvPr/>
        </p:nvSpPr>
        <p:spPr>
          <a:xfrm rot="20530053">
            <a:off x="7763699" y="-412363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175EA-7C04-2B26-CAE3-A417CB21AB42}"/>
              </a:ext>
            </a:extLst>
          </p:cNvPr>
          <p:cNvSpPr txBox="1"/>
          <p:nvPr/>
        </p:nvSpPr>
        <p:spPr>
          <a:xfrm rot="1591667">
            <a:off x="14469777" y="-1018372"/>
            <a:ext cx="2271712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1200" b="1" dirty="0">
                <a:solidFill>
                  <a:srgbClr val="0C3042">
                    <a:alpha val="10000"/>
                  </a:srgbClr>
                </a:solidFill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1E9FE-EFAC-5648-A55C-58C4EE63DA56}"/>
              </a:ext>
            </a:extLst>
          </p:cNvPr>
          <p:cNvSpPr/>
          <p:nvPr/>
        </p:nvSpPr>
        <p:spPr>
          <a:xfrm>
            <a:off x="990600" y="4235861"/>
            <a:ext cx="4495800" cy="88024"/>
          </a:xfrm>
          <a:prstGeom prst="rect">
            <a:avLst/>
          </a:prstGeom>
          <a:solidFill>
            <a:srgbClr val="8DCF8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451CA4-5661-6A7F-A297-9045728395A0}"/>
              </a:ext>
            </a:extLst>
          </p:cNvPr>
          <p:cNvSpPr/>
          <p:nvPr/>
        </p:nvSpPr>
        <p:spPr>
          <a:xfrm>
            <a:off x="4362450" y="4235861"/>
            <a:ext cx="1123950" cy="88024"/>
          </a:xfrm>
          <a:prstGeom prst="rect">
            <a:avLst/>
          </a:prstGeom>
          <a:solidFill>
            <a:srgbClr val="8DCF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0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901907" y="2815500"/>
            <a:ext cx="74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possible solution?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00" y="787401"/>
            <a:ext cx="2220206" cy="2024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306" y="2945269"/>
            <a:ext cx="1837299" cy="1325941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36" y="3790265"/>
            <a:ext cx="1799389" cy="17993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901908" y="3461831"/>
            <a:ext cx="430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32D70-D10A-49BF-1267-D861F2D984E2}"/>
              </a:ext>
            </a:extLst>
          </p:cNvPr>
          <p:cNvSpPr/>
          <p:nvPr/>
        </p:nvSpPr>
        <p:spPr>
          <a:xfrm>
            <a:off x="990599" y="4020138"/>
            <a:ext cx="4094747" cy="88024"/>
          </a:xfrm>
          <a:prstGeom prst="rect">
            <a:avLst/>
          </a:prstGeom>
          <a:solidFill>
            <a:srgbClr val="A0C7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C2D0683E-5585-5C51-4634-E945FCF1A4FE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Docker Logo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a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registered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trademark of Docker, Inc.</a:t>
            </a:r>
          </a:p>
          <a:p>
            <a:pPr>
              <a:defRPr/>
            </a:pP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Podman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logo and LXC logo are public domain.</a:t>
            </a:r>
          </a:p>
        </p:txBody>
      </p:sp>
    </p:spTree>
    <p:extLst>
      <p:ext uri="{BB962C8B-B14F-4D97-AF65-F5344CB8AC3E}">
        <p14:creationId xmlns:p14="http://schemas.microsoft.com/office/powerpoint/2010/main" val="49141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801AB-ADE3-FF3C-F805-663EF044DDD2}"/>
              </a:ext>
            </a:extLst>
          </p:cNvPr>
          <p:cNvSpPr txBox="1"/>
          <p:nvPr/>
        </p:nvSpPr>
        <p:spPr>
          <a:xfrm>
            <a:off x="2078676" y="3234503"/>
            <a:ext cx="742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D0BFB-E649-6C11-A714-942CB96A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720" y="1951805"/>
            <a:ext cx="992732" cy="905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593BC-F96E-4274-AEE3-424C38F54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10" y="2046108"/>
            <a:ext cx="992733" cy="716435"/>
          </a:xfrm>
          <a:prstGeom prst="rect">
            <a:avLst/>
          </a:prstGeom>
        </p:spPr>
      </p:pic>
      <p:pic>
        <p:nvPicPr>
          <p:cNvPr id="16" name="Picture 15" descr="A group of seals in water&#10;&#10;Description automatically generated">
            <a:extLst>
              <a:ext uri="{FF2B5EF4-FFF2-40B4-BE49-F238E27FC236}">
                <a16:creationId xmlns:a16="http://schemas.microsoft.com/office/drawing/2014/main" id="{66790C75-0ABD-019A-A370-41F6E84E0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01" y="1933247"/>
            <a:ext cx="942156" cy="942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0D47E1-7F6F-F5D7-928B-47A954DDD265}"/>
              </a:ext>
            </a:extLst>
          </p:cNvPr>
          <p:cNvSpPr txBox="1"/>
          <p:nvPr/>
        </p:nvSpPr>
        <p:spPr>
          <a:xfrm>
            <a:off x="2973486" y="3236267"/>
            <a:ext cx="430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Containerization</a:t>
            </a:r>
            <a:r>
              <a:rPr lang="en-US" sz="2400" b="1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03C20-7090-A31A-D7BD-4399077D0F59}"/>
              </a:ext>
            </a:extLst>
          </p:cNvPr>
          <p:cNvSpPr txBox="1"/>
          <p:nvPr/>
        </p:nvSpPr>
        <p:spPr>
          <a:xfrm>
            <a:off x="5688227" y="3234503"/>
            <a:ext cx="502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doesn’t solve one big 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2883802" y="3782279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C2F42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AC862D65-AF2A-C319-A96E-E37CAD579181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Docker Logo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a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registered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trademark of Docker, Inc.</a:t>
            </a:r>
          </a:p>
          <a:p>
            <a:pPr>
              <a:defRPr/>
            </a:pP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Podman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logo and LXC logo are public domain.</a:t>
            </a:r>
          </a:p>
        </p:txBody>
      </p:sp>
    </p:spTree>
    <p:extLst>
      <p:ext uri="{BB962C8B-B14F-4D97-AF65-F5344CB8AC3E}">
        <p14:creationId xmlns:p14="http://schemas.microsoft.com/office/powerpoint/2010/main" val="375362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B64A-4832-16A3-E153-478CA0C581D1}"/>
              </a:ext>
            </a:extLst>
          </p:cNvPr>
          <p:cNvSpPr txBox="1"/>
          <p:nvPr/>
        </p:nvSpPr>
        <p:spPr>
          <a:xfrm>
            <a:off x="884914" y="2453728"/>
            <a:ext cx="652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25BA6"/>
                </a:solidFill>
                <a:latin typeface="Poppins" pitchFamily="2" charset="77"/>
                <a:cs typeface="Poppins" pitchFamily="2" charset="77"/>
              </a:rPr>
              <a:t>Dependency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F19FE-9F03-3700-A6CE-5B730C20DEDF}"/>
              </a:ext>
            </a:extLst>
          </p:cNvPr>
          <p:cNvSpPr txBox="1"/>
          <p:nvPr/>
        </p:nvSpPr>
        <p:spPr>
          <a:xfrm>
            <a:off x="884913" y="3429000"/>
            <a:ext cx="803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Involves efficiently handling and controlling the software components and libraries needed for an application to function properly, ensuring compatibility and mitigating conflicts.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ABA84-AF74-899E-EF0C-E4A7816D0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92982">
            <a:off x="-4263607" y="3471497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E6998-5B6D-C336-8DB6-56A784BAE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660877">
            <a:off x="10301458" y="12142820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BCA51-E62E-CB53-8642-7ED147567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13471929" y="1165492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82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25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B0810-5AD1-C269-35B6-75E6F40FB035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C5F64A-2D70-517F-FAC4-41AFA34DA9BF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9300"/>
            </a:solidFill>
          </a:ln>
          <a:effectLst>
            <a:glow rad="76200">
              <a:srgbClr val="FF9300">
                <a:alpha val="43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45440-F20C-AA15-EFB1-316AD6A2B0A4}"/>
              </a:ext>
            </a:extLst>
          </p:cNvPr>
          <p:cNvSpPr txBox="1"/>
          <p:nvPr/>
        </p:nvSpPr>
        <p:spPr>
          <a:xfrm>
            <a:off x="1213151" y="256881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  <a:latin typeface="Poppins" pitchFamily="2" charset="77"/>
                <a:cs typeface="Poppins" pitchFamily="2" charset="77"/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EF767-4FB4-51A0-5D33-6FB8F5BD1A0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CREDO existed as a </a:t>
            </a:r>
          </a:p>
          <a:p>
            <a:r>
              <a:rPr lang="en-US" sz="3600" b="1" dirty="0">
                <a:solidFill>
                  <a:srgbClr val="FF9300"/>
                </a:solidFill>
                <a:latin typeface="Poppins" pitchFamily="2" charset="77"/>
                <a:cs typeface="Poppins" pitchFamily="2" charset="77"/>
              </a:rPr>
              <a:t>Proof of Concept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12" name="Segnaposto piè di pagina 1">
            <a:extLst>
              <a:ext uri="{FF2B5EF4-FFF2-40B4-BE49-F238E27FC236}">
                <a16:creationId xmlns:a16="http://schemas.microsoft.com/office/drawing/2014/main" id="{FACF1883-D0DB-B811-DF72-132A8A0E1C4A}"/>
              </a:ext>
            </a:extLst>
          </p:cNvPr>
          <p:cNvSpPr txBox="1">
            <a:spLocks/>
          </p:cNvSpPr>
          <p:nvPr/>
        </p:nvSpPr>
        <p:spPr>
          <a:xfrm>
            <a:off x="5109148" y="5645814"/>
            <a:ext cx="6878515" cy="2889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CREDO: a friendly </a:t>
            </a:r>
            <a:r>
              <a:rPr lang="it-IT" dirty="0" err="1"/>
              <a:t>Customizable</a:t>
            </a:r>
            <a:r>
              <a:rPr lang="it-IT" dirty="0"/>
              <a:t>, </a:t>
            </a:r>
            <a:r>
              <a:rPr lang="it-IT" dirty="0" err="1"/>
              <a:t>REproducible</a:t>
            </a:r>
            <a:r>
              <a:rPr lang="it-IT" dirty="0"/>
              <a:t>, </a:t>
            </a:r>
            <a:r>
              <a:rPr lang="it-IT" dirty="0" err="1"/>
              <a:t>DOcker</a:t>
            </a:r>
            <a:r>
              <a:rPr lang="it-IT" dirty="0"/>
              <a:t> file generator for </a:t>
            </a:r>
            <a:r>
              <a:rPr lang="it-IT" dirty="0" err="1"/>
              <a:t>bioinformatics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- 10.1186/s12859-024-05695-9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A27D7E-AC4D-0B34-7C9C-4DF62FE97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057962">
            <a:off x="7261886" y="1298009"/>
            <a:ext cx="2736030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9CAC16-72EC-6097-AC8D-8E6DB170D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05414">
            <a:off x="7479343" y="1064582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8BEE9D-385A-AB4F-B7D2-34CB3D488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405644">
            <a:off x="7479342" y="997471"/>
            <a:ext cx="2736031" cy="3869134"/>
          </a:xfrm>
          <a:prstGeom prst="rect">
            <a:avLst/>
          </a:prstGeom>
          <a:solidFill>
            <a:srgbClr val="F7FAFE"/>
          </a:solidFill>
          <a:effectLst>
            <a:outerShdw blurRad="195703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26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3268004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15ACFC-74DB-9B8E-056C-BD5579F0E146}"/>
              </a:ext>
            </a:extLst>
          </p:cNvPr>
          <p:cNvCxnSpPr>
            <a:cxnSpLocks/>
          </p:cNvCxnSpPr>
          <p:nvPr/>
        </p:nvCxnSpPr>
        <p:spPr>
          <a:xfrm>
            <a:off x="6134100" y="365176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6A75F-1061-D530-D5FA-3899276F3D72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B1A2D6-E15E-C081-B7E5-6EC48E6EC197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B58149-3677-6B50-28B2-EFAF79210AC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4A1540-D7F7-72D0-95BD-358C55E154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2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27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57586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866BCAE-1DB4-FE89-4D1A-FDAD53C1DB93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6512FE-D07D-B51F-9529-05AD1FA8A27A}"/>
              </a:ext>
            </a:extLst>
          </p:cNvPr>
          <p:cNvCxnSpPr>
            <a:cxnSpLocks/>
          </p:cNvCxnSpPr>
          <p:nvPr/>
        </p:nvCxnSpPr>
        <p:spPr>
          <a:xfrm>
            <a:off x="6134100" y="-16450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2457449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685800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8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28</a:t>
            </a:fld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599CF3-93D4-3151-692F-857D6014117B}"/>
              </a:ext>
            </a:extLst>
          </p:cNvPr>
          <p:cNvGrpSpPr/>
          <p:nvPr/>
        </p:nvGrpSpPr>
        <p:grpSpPr>
          <a:xfrm>
            <a:off x="5418992" y="-4976413"/>
            <a:ext cx="1430215" cy="383762"/>
            <a:chOff x="5419392" y="1225033"/>
            <a:chExt cx="1430215" cy="3837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D77C1B-C541-B184-0786-6C546D24EF2C}"/>
                </a:ext>
              </a:extLst>
            </p:cNvPr>
            <p:cNvSpPr txBox="1"/>
            <p:nvPr/>
          </p:nvSpPr>
          <p:spPr>
            <a:xfrm>
              <a:off x="5743206" y="1239463"/>
              <a:ext cx="7825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Poppins" pitchFamily="2" charset="77"/>
                  <a:cs typeface="Poppins" pitchFamily="2" charset="77"/>
                </a:rPr>
                <a:t>PLAN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F95497-97F3-F718-2713-7A22788F4075}"/>
                </a:ext>
              </a:extLst>
            </p:cNvPr>
            <p:cNvSpPr/>
            <p:nvPr/>
          </p:nvSpPr>
          <p:spPr>
            <a:xfrm>
              <a:off x="5419392" y="1225033"/>
              <a:ext cx="1430215" cy="369332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7030A0"/>
              </a:solidFill>
            </a:ln>
            <a:effectLst>
              <a:glow rad="76200">
                <a:srgbClr val="7030A0">
                  <a:alpha val="25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61DE4-08F7-F892-6AB5-FC11ED8C2C97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1AFF7-6532-4734-3B03-4C3A15D3D97E}"/>
              </a:ext>
            </a:extLst>
          </p:cNvPr>
          <p:cNvCxnSpPr>
            <a:cxnSpLocks/>
          </p:cNvCxnSpPr>
          <p:nvPr/>
        </p:nvCxnSpPr>
        <p:spPr>
          <a:xfrm>
            <a:off x="6134100" y="-559258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2457450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1D3DE6-DAB1-6A2C-CE1F-1EE85706D1B4}"/>
              </a:ext>
            </a:extLst>
          </p:cNvPr>
          <p:cNvGrpSpPr/>
          <p:nvPr/>
        </p:nvGrpSpPr>
        <p:grpSpPr>
          <a:xfrm>
            <a:off x="4126887" y="-2150621"/>
            <a:ext cx="7162801" cy="2019301"/>
            <a:chOff x="4229099" y="1409699"/>
            <a:chExt cx="7162801" cy="201930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387B703-E79E-E20F-BDF8-F1EA68C6BAD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808C5-6C76-CD38-7B41-1FA53AE18918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Modularity &amp; Optimization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529D9E-F65B-EFC1-30AC-6DF69CD44568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Achieved through code-refactoring and implementing strong architectural patterns.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7387105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65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29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9406295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2457291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6A234B-FF88-FE69-C931-B2C3743A8444}"/>
              </a:ext>
            </a:extLst>
          </p:cNvPr>
          <p:cNvGrpSpPr/>
          <p:nvPr/>
        </p:nvGrpSpPr>
        <p:grpSpPr>
          <a:xfrm>
            <a:off x="990600" y="-2472364"/>
            <a:ext cx="7162801" cy="2019301"/>
            <a:chOff x="4229099" y="1409699"/>
            <a:chExt cx="7162801" cy="201930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FC7AADB-1272-87A9-1689-C4C1BB94B44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477001-5449-AD23-8D62-E1D5E23487CE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Improve UI design and performance to increase user interaction quality and speed.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6F5310-DB3A-FF74-754E-8C453D063E40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UI Redesign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712113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88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</a:t>
            </a:fld>
            <a:endParaRPr lang="it-IT" dirty="0"/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14147" cy="6914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8120BAD5-A3EB-AECA-911A-00D2CEB95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14147"/>
            <a:ext cx="6911473" cy="691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7B3BB-5A43-4C7F-0998-5456C62E45DE}"/>
              </a:ext>
            </a:extLst>
          </p:cNvPr>
          <p:cNvSpPr txBox="1"/>
          <p:nvPr/>
        </p:nvSpPr>
        <p:spPr>
          <a:xfrm>
            <a:off x="1600200" y="50645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C39EB-4543-ED31-6C4E-C7463EFC456F}"/>
              </a:ext>
            </a:extLst>
          </p:cNvPr>
          <p:cNvSpPr txBox="1"/>
          <p:nvPr/>
        </p:nvSpPr>
        <p:spPr>
          <a:xfrm>
            <a:off x="1600200" y="5526195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3AF96-95BC-2C54-92FF-7432EBEDCEF1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sp>
        <p:nvSpPr>
          <p:cNvPr id="13" name="Segnaposto piè di pagina 1">
            <a:extLst>
              <a:ext uri="{FF2B5EF4-FFF2-40B4-BE49-F238E27FC236}">
                <a16:creationId xmlns:a16="http://schemas.microsoft.com/office/drawing/2014/main" id="{55776F13-0718-8A79-A8FC-009DBCDEA367}"/>
              </a:ext>
            </a:extLst>
          </p:cNvPr>
          <p:cNvSpPr txBox="1">
            <a:spLocks/>
          </p:cNvSpPr>
          <p:nvPr/>
        </p:nvSpPr>
        <p:spPr>
          <a:xfrm>
            <a:off x="253055" y="103834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Image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generated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stable-diffusion-2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Prompt: 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DNA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strand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illustration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minimal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monoline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drawing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warm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110229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30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167103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26C23C1-E6D1-506D-CE51-C881237179D3}"/>
              </a:ext>
            </a:extLst>
          </p:cNvPr>
          <p:cNvGrpSpPr/>
          <p:nvPr/>
        </p:nvGrpSpPr>
        <p:grpSpPr>
          <a:xfrm>
            <a:off x="4114800" y="-2210419"/>
            <a:ext cx="7162801" cy="2019301"/>
            <a:chOff x="4229099" y="1409699"/>
            <a:chExt cx="7162801" cy="201930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D14B56-E9EF-EBD5-EA9A-BF7FF48C345E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F568F9-5575-1365-0783-B5D521B0AD4A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Multiuser Environment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EA96C0-B50A-38D4-663C-0F486E09B563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Restructure the application to support multiple users and permissions.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245342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7121115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31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4924603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A49D452-E8C1-CC38-6DF9-371DA4297132}"/>
              </a:ext>
            </a:extLst>
          </p:cNvPr>
          <p:cNvGrpSpPr/>
          <p:nvPr/>
        </p:nvGrpSpPr>
        <p:grpSpPr>
          <a:xfrm>
            <a:off x="990599" y="-2203652"/>
            <a:ext cx="7162801" cy="2019301"/>
            <a:chOff x="4229099" y="1409699"/>
            <a:chExt cx="7162801" cy="201930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3DC2AA9-80B6-66EA-0FAE-95919A0D8C2D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2428BA-5F92-5DA5-DB67-A49D8C02EE3D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Assign DOI references to artifacts generated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to facilitate citations and references.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9AC71-4522-B644-FF5A-CD3FA5AA7786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DOI Tagging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2464041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736365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97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422693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32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18337656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6107F61-45CF-39B2-F4F5-C48EA955C1A9}"/>
              </a:ext>
            </a:extLst>
          </p:cNvPr>
          <p:cNvGrpSpPr/>
          <p:nvPr/>
        </p:nvGrpSpPr>
        <p:grpSpPr>
          <a:xfrm>
            <a:off x="4127204" y="-2426949"/>
            <a:ext cx="7162801" cy="2019301"/>
            <a:chOff x="4229099" y="1409699"/>
            <a:chExt cx="7162801" cy="20193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852587C-47F1-823C-A477-4D55EF71D40B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54FDFE-C958-5A78-2BF2-394908D9E45C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Configure safeguards and robust testing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methodologies via CI and </a:t>
              </a:r>
              <a:r>
                <a:rPr lang="en-US" dirty="0" err="1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GitOps</a:t>
              </a:r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E77434-D547-3627-B4CD-830958E9070C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Quality Assurance &amp; Testing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2472661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43" y="2934586"/>
            <a:ext cx="988828" cy="988828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4F7AD-7019-D7D4-0F5B-10E37432A27F}"/>
              </a:ext>
            </a:extLst>
          </p:cNvPr>
          <p:cNvSpPr txBox="1"/>
          <p:nvPr/>
        </p:nvSpPr>
        <p:spPr>
          <a:xfrm>
            <a:off x="990600" y="-297145"/>
            <a:ext cx="782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PLAN</a:t>
            </a:r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33</a:t>
            </a:fld>
            <a:endParaRPr lang="it-I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81FBC1-2F6C-89F7-035B-E49ED5BF41A4}"/>
              </a:ext>
            </a:extLst>
          </p:cNvPr>
          <p:cNvCxnSpPr>
            <a:cxnSpLocks/>
          </p:cNvCxnSpPr>
          <p:nvPr/>
        </p:nvCxnSpPr>
        <p:spPr>
          <a:xfrm>
            <a:off x="6134100" y="-38528959"/>
            <a:ext cx="0" cy="38490378"/>
          </a:xfrm>
          <a:prstGeom prst="line">
            <a:avLst/>
          </a:prstGeom>
          <a:ln w="381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DEA852-B734-3FE5-E075-FA59B0A1282F}"/>
              </a:ext>
            </a:extLst>
          </p:cNvPr>
          <p:cNvGrpSpPr/>
          <p:nvPr/>
        </p:nvGrpSpPr>
        <p:grpSpPr>
          <a:xfrm>
            <a:off x="990598" y="-2205679"/>
            <a:ext cx="7162801" cy="2019301"/>
            <a:chOff x="4229099" y="1409699"/>
            <a:chExt cx="7162801" cy="201930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022B486-FE14-5370-BD27-2F0730365E72}"/>
                </a:ext>
              </a:extLst>
            </p:cNvPr>
            <p:cNvSpPr/>
            <p:nvPr/>
          </p:nvSpPr>
          <p:spPr>
            <a:xfrm>
              <a:off x="4229099" y="1409699"/>
              <a:ext cx="7162801" cy="2019301"/>
            </a:xfrm>
            <a:prstGeom prst="roundRect">
              <a:avLst>
                <a:gd name="adj" fmla="val 3112"/>
              </a:avLst>
            </a:prstGeom>
            <a:solidFill>
              <a:srgbClr val="FFFFFF"/>
            </a:solidFill>
            <a:ln>
              <a:noFill/>
            </a:ln>
            <a:effectLst>
              <a:outerShdw blurRad="412926" sx="97636" sy="97636" algn="t" rotWithShape="0">
                <a:srgbClr val="0C3042">
                  <a:alpha val="2545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0B7E6-7BC9-CAE0-E932-6604613B4620}"/>
                </a:ext>
              </a:extLst>
            </p:cNvPr>
            <p:cNvSpPr txBox="1"/>
            <p:nvPr/>
          </p:nvSpPr>
          <p:spPr>
            <a:xfrm>
              <a:off x="4366258" y="2438400"/>
              <a:ext cx="6962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Produce In-depth documentation </a:t>
              </a:r>
            </a:p>
            <a:p>
              <a:r>
                <a:rPr lang="en-US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by following a doc-first approach.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350CC-5892-B42B-7F53-996A50723F3E}"/>
                </a:ext>
              </a:extLst>
            </p:cNvPr>
            <p:cNvSpPr txBox="1"/>
            <p:nvPr/>
          </p:nvSpPr>
          <p:spPr>
            <a:xfrm>
              <a:off x="4366258" y="1546860"/>
              <a:ext cx="702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C3042"/>
                  </a:solidFill>
                  <a:latin typeface="Poppins" pitchFamily="2" charset="77"/>
                  <a:cs typeface="Poppins" pitchFamily="2" charset="77"/>
                </a:rPr>
                <a:t>Documentation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3768121" y="3143934"/>
            <a:ext cx="475322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</p:spTree>
    <p:extLst>
      <p:ext uri="{BB962C8B-B14F-4D97-AF65-F5344CB8AC3E}">
        <p14:creationId xmlns:p14="http://schemas.microsoft.com/office/powerpoint/2010/main" val="34753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34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630CE-6508-6FD5-50B4-72E630E761F6}"/>
              </a:ext>
            </a:extLst>
          </p:cNvPr>
          <p:cNvSpPr txBox="1"/>
          <p:nvPr/>
        </p:nvSpPr>
        <p:spPr>
          <a:xfrm>
            <a:off x="3848100" y="3076712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EC3FE-A8AB-19C0-EC9F-50D6F21F634A}"/>
              </a:ext>
            </a:extLst>
          </p:cNvPr>
          <p:cNvSpPr txBox="1"/>
          <p:nvPr/>
        </p:nvSpPr>
        <p:spPr>
          <a:xfrm>
            <a:off x="3848100" y="353837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9BD1D-36C1-B4D2-86F2-CC6A6F798E4A}"/>
              </a:ext>
            </a:extLst>
          </p:cNvPr>
          <p:cNvSpPr txBox="1"/>
          <p:nvPr/>
        </p:nvSpPr>
        <p:spPr>
          <a:xfrm>
            <a:off x="3848100" y="387693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14648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35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F6BA5-9319-ED06-4AA5-84B5E97566A5}"/>
              </a:ext>
            </a:extLst>
          </p:cNvPr>
          <p:cNvSpPr txBox="1"/>
          <p:nvPr/>
        </p:nvSpPr>
        <p:spPr>
          <a:xfrm>
            <a:off x="3848100" y="2730723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423F0-0A4B-714F-97F2-DD1B30DC0281}"/>
              </a:ext>
            </a:extLst>
          </p:cNvPr>
          <p:cNvSpPr txBox="1"/>
          <p:nvPr/>
        </p:nvSpPr>
        <p:spPr>
          <a:xfrm>
            <a:off x="2764230" y="3069277"/>
            <a:ext cx="676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B3E6C-CBE9-C656-0D84-7FE55C4AB06B}"/>
              </a:ext>
            </a:extLst>
          </p:cNvPr>
          <p:cNvSpPr txBox="1"/>
          <p:nvPr/>
        </p:nvSpPr>
        <p:spPr>
          <a:xfrm>
            <a:off x="3848100" y="3530942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5553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36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B5DB4-127B-68C1-F226-922ECC4C631A}"/>
              </a:ext>
            </a:extLst>
          </p:cNvPr>
          <p:cNvSpPr txBox="1"/>
          <p:nvPr/>
        </p:nvSpPr>
        <p:spPr>
          <a:xfrm>
            <a:off x="3848100" y="2409447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OSS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A90E8-48E5-F9CA-3389-4AA6349B0459}"/>
              </a:ext>
            </a:extLst>
          </p:cNvPr>
          <p:cNvSpPr txBox="1"/>
          <p:nvPr/>
        </p:nvSpPr>
        <p:spPr>
          <a:xfrm>
            <a:off x="3848100" y="2748001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Using industry standard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87C6-863C-43DE-1333-D5AAC9C5FB40}"/>
              </a:ext>
            </a:extLst>
          </p:cNvPr>
          <p:cNvSpPr txBox="1"/>
          <p:nvPr/>
        </p:nvSpPr>
        <p:spPr>
          <a:xfrm>
            <a:off x="1803991" y="3086555"/>
            <a:ext cx="858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Building tools for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52596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338603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37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40972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1055146" y="5159231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599" y="1580739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237" y="1259975"/>
            <a:ext cx="6175720" cy="47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heart with white background&#10;&#10;Description automatically generated">
            <a:extLst>
              <a:ext uri="{FF2B5EF4-FFF2-40B4-BE49-F238E27FC236}">
                <a16:creationId xmlns:a16="http://schemas.microsoft.com/office/drawing/2014/main" id="{EA37643E-B208-1212-F97E-DD969976D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0" y="-639591"/>
            <a:ext cx="478465" cy="478465"/>
          </a:xfrm>
          <a:prstGeom prst="rect">
            <a:avLst/>
          </a:prstGeom>
        </p:spPr>
      </p:pic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38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6BC39-8C07-3042-58CD-A23C92EC2737}"/>
              </a:ext>
            </a:extLst>
          </p:cNvPr>
          <p:cNvSpPr txBox="1"/>
          <p:nvPr/>
        </p:nvSpPr>
        <p:spPr>
          <a:xfrm>
            <a:off x="990600" y="-568465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We        Open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97172" y="3402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26A1807C-A26B-8A0B-702C-10533D826EF2}"/>
              </a:ext>
            </a:extLst>
          </p:cNvPr>
          <p:cNvSpPr txBox="1">
            <a:spLocks/>
          </p:cNvSpPr>
          <p:nvPr/>
        </p:nvSpPr>
        <p:spPr>
          <a:xfrm>
            <a:off x="-7716705" y="5594978"/>
            <a:ext cx="7969760" cy="4387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1800" dirty="0" err="1"/>
              <a:t>Github.com</a:t>
            </a:r>
            <a:r>
              <a:rPr lang="it-IT" sz="1800" dirty="0"/>
              <a:t>/</a:t>
            </a:r>
            <a:r>
              <a:rPr lang="it-IT" sz="1800" dirty="0" err="1"/>
              <a:t>CREDOProject</a:t>
            </a:r>
            <a:endParaRPr lang="it-IT" sz="18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4A0D57-D956-4C2D-AFE6-757500A17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7519308" y="-1207082"/>
            <a:ext cx="3517605" cy="3517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0AA33-08E6-5073-98A0-758483E8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6310" y="-1239315"/>
            <a:ext cx="6175720" cy="47752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373452" y="256954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3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A8314DA5-2B2A-3190-5556-3042C1BBBE46}"/>
              </a:ext>
            </a:extLst>
          </p:cNvPr>
          <p:cNvGrpSpPr/>
          <p:nvPr/>
        </p:nvGrpSpPr>
        <p:grpSpPr>
          <a:xfrm>
            <a:off x="-5543509" y="-4209992"/>
            <a:ext cx="6022154" cy="1813576"/>
            <a:chOff x="0" y="0"/>
            <a:chExt cx="6022153" cy="1813574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E99377E7-DC70-EB0F-61C1-25E0A0EFCB77}"/>
                </a:ext>
              </a:extLst>
            </p:cNvPr>
            <p:cNvSpPr/>
            <p:nvPr/>
          </p:nvSpPr>
          <p:spPr>
            <a:xfrm>
              <a:off x="0" y="0"/>
              <a:ext cx="6022153" cy="1813574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7844EC7-8C54-5F2C-18CA-86B41644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484" y="353501"/>
              <a:ext cx="1029206" cy="110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1FD118D9-ACCF-87AC-3DEA-ED19DF681200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17BC3CD-86A7-28FE-546F-7C3B326633B3}"/>
              </a:ext>
            </a:extLst>
          </p:cNvPr>
          <p:cNvGrpSpPr/>
          <p:nvPr/>
        </p:nvGrpSpPr>
        <p:grpSpPr>
          <a:xfrm>
            <a:off x="14546994" y="-6958795"/>
            <a:ext cx="1864817" cy="2515323"/>
            <a:chOff x="0" y="0"/>
            <a:chExt cx="1864816" cy="2515321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EDBCFF74-2545-85D9-D79F-5FE2B43BEC1D}"/>
                </a:ext>
              </a:extLst>
            </p:cNvPr>
            <p:cNvSpPr/>
            <p:nvPr/>
          </p:nvSpPr>
          <p:spPr>
            <a:xfrm>
              <a:off x="0" y="0"/>
              <a:ext cx="1864816" cy="2515321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DE5D2652-0E66-F64A-E585-64B994588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D81114FB-2F17-127D-FD93-57B2ECC4CB20}"/>
              </a:ext>
            </a:extLst>
          </p:cNvPr>
          <p:cNvGrpSpPr/>
          <p:nvPr/>
        </p:nvGrpSpPr>
        <p:grpSpPr>
          <a:xfrm>
            <a:off x="-5856055" y="7587092"/>
            <a:ext cx="3878471" cy="2254248"/>
            <a:chOff x="0" y="0"/>
            <a:chExt cx="3878470" cy="2254246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0A636826-F9F5-4AFA-0114-B0010C09DFA1}"/>
                </a:ext>
              </a:extLst>
            </p:cNvPr>
            <p:cNvSpPr/>
            <p:nvPr/>
          </p:nvSpPr>
          <p:spPr>
            <a:xfrm>
              <a:off x="0" y="0"/>
              <a:ext cx="3878470" cy="2254246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B19028F8-4E36-515D-A381-EE51F85B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547" y="846638"/>
              <a:ext cx="757751" cy="560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FCFB818-817C-E44A-CE70-D3A74F508D55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A0808E20-A624-0EA0-137C-4846CA820337}"/>
              </a:ext>
            </a:extLst>
          </p:cNvPr>
          <p:cNvGrpSpPr/>
          <p:nvPr/>
        </p:nvGrpSpPr>
        <p:grpSpPr>
          <a:xfrm>
            <a:off x="6316407" y="9864616"/>
            <a:ext cx="1785280" cy="2288885"/>
            <a:chOff x="0" y="0"/>
            <a:chExt cx="1785279" cy="2288883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6627181-DB5E-4F89-EE04-AB112F4AACE1}"/>
                </a:ext>
              </a:extLst>
            </p:cNvPr>
            <p:cNvSpPr/>
            <p:nvPr/>
          </p:nvSpPr>
          <p:spPr>
            <a:xfrm>
              <a:off x="0" y="0"/>
              <a:ext cx="1785279" cy="2288883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8A998C9F-DD7D-2488-71BA-62E4FA764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3763" y="323327"/>
              <a:ext cx="757751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642AAE55-1329-1386-9676-9C422896DA12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9893EF-D207-30EE-A862-A4E267FF55EA}"/>
              </a:ext>
            </a:extLst>
          </p:cNvPr>
          <p:cNvGrpSpPr/>
          <p:nvPr/>
        </p:nvGrpSpPr>
        <p:grpSpPr>
          <a:xfrm>
            <a:off x="20351466" y="-1418788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BD289F6E-ED6B-C078-9070-55157DE871F2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0" name="1200px-Go_Logo_Blue.svg.png" descr="1200px-Go_Logo_Blue.svg.png">
              <a:extLst>
                <a:ext uri="{FF2B5EF4-FFF2-40B4-BE49-F238E27FC236}">
                  <a16:creationId xmlns:a16="http://schemas.microsoft.com/office/drawing/2014/main" id="{9F000B88-6C8F-6200-9AB1-63CE2AB9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05605FB0-2CA7-2211-FF6C-2374C016AE87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C0BDFF-9FC2-0C52-4B64-F03383785590}"/>
              </a:ext>
            </a:extLst>
          </p:cNvPr>
          <p:cNvGrpSpPr/>
          <p:nvPr/>
        </p:nvGrpSpPr>
        <p:grpSpPr>
          <a:xfrm>
            <a:off x="11894669" y="9841340"/>
            <a:ext cx="4140184" cy="1611833"/>
            <a:chOff x="7627555" y="4267972"/>
            <a:chExt cx="4140184" cy="1611833"/>
          </a:xfrm>
        </p:grpSpPr>
        <p:sp>
          <p:nvSpPr>
            <p:cNvPr id="33" name="Rounded Rectangle 10">
              <a:extLst>
                <a:ext uri="{FF2B5EF4-FFF2-40B4-BE49-F238E27FC236}">
                  <a16:creationId xmlns:a16="http://schemas.microsoft.com/office/drawing/2014/main" id="{74A4BBAE-F93A-3545-638B-3829984FFB90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C7BFF5F1-C017-113B-4EBD-E60D8DDC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9B467829-54CD-B9E1-7056-C20EFF5A6EDF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7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E72863D8-7DFE-EA1C-83A6-7DFA6CA30CF9}"/>
              </a:ext>
            </a:extLst>
          </p:cNvPr>
          <p:cNvSpPr/>
          <p:nvPr/>
        </p:nvSpPr>
        <p:spPr>
          <a:xfrm>
            <a:off x="3355914" y="1825842"/>
            <a:ext cx="1113878" cy="700827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39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84307DE6-A4E2-9430-9B21-1141D56E14CF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25164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5" name="Picture 4" descr="A dna strands on an orange background&#10;&#10;Description automatically generated">
            <a:extLst>
              <a:ext uri="{FF2B5EF4-FFF2-40B4-BE49-F238E27FC236}">
                <a16:creationId xmlns:a16="http://schemas.microsoft.com/office/drawing/2014/main" id="{51865A69-BDBD-2824-2241-DD9AF687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6914147"/>
            <a:ext cx="6914147" cy="6914147"/>
          </a:xfrm>
          <a:prstGeom prst="rect">
            <a:avLst/>
          </a:prstGeom>
        </p:spPr>
      </p:pic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3" cy="6911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02251A-7292-843E-85EE-D49214222481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1B193-A484-D4D7-3E75-144CF93F0940}"/>
              </a:ext>
            </a:extLst>
          </p:cNvPr>
          <p:cNvSpPr txBox="1"/>
          <p:nvPr/>
        </p:nvSpPr>
        <p:spPr>
          <a:xfrm>
            <a:off x="1600200" y="5403084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DD861-5313-BD74-B9BB-B0764AA84EE0}"/>
              </a:ext>
            </a:extLst>
          </p:cNvPr>
          <p:cNvSpPr txBox="1"/>
          <p:nvPr/>
        </p:nvSpPr>
        <p:spPr>
          <a:xfrm>
            <a:off x="1600200" y="5864749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CCF03DD0-2360-4331-2926-3B868B06F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6911473"/>
            <a:ext cx="6911472" cy="6911472"/>
          </a:xfrm>
          <a:prstGeom prst="rect">
            <a:avLst/>
          </a:prstGeom>
        </p:spPr>
      </p:pic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9D0B2CD5-FFC4-9FE3-80EC-2D0C306DCDFF}"/>
              </a:ext>
            </a:extLst>
          </p:cNvPr>
          <p:cNvSpPr txBox="1">
            <a:spLocks/>
          </p:cNvSpPr>
          <p:nvPr/>
        </p:nvSpPr>
        <p:spPr>
          <a:xfrm>
            <a:off x="253055" y="103834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Image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generated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stable-diffusion-2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Prompt: 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Computer scientist,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monoline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b&amp;w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desk, computers</a:t>
            </a:r>
          </a:p>
        </p:txBody>
      </p:sp>
    </p:spTree>
    <p:extLst>
      <p:ext uri="{BB962C8B-B14F-4D97-AF65-F5344CB8AC3E}">
        <p14:creationId xmlns:p14="http://schemas.microsoft.com/office/powerpoint/2010/main" val="413809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40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75784003-4624-EFFE-0A71-B329D26EE140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8273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41</a:t>
            </a:fld>
            <a:endParaRPr lang="it-IT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F6D65903-732A-A5A6-6CAD-243C84EED4EC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115440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42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9EA8757D-0768-D68D-3CB2-4CC390A2BC74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144278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">
            <a:extLst>
              <a:ext uri="{FF2B5EF4-FFF2-40B4-BE49-F238E27FC236}">
                <a16:creationId xmlns:a16="http://schemas.microsoft.com/office/drawing/2014/main" id="{B06A4276-EC5A-CF46-A133-37EE5EE7F43E}"/>
              </a:ext>
            </a:extLst>
          </p:cNvPr>
          <p:cNvGrpSpPr/>
          <p:nvPr/>
        </p:nvGrpSpPr>
        <p:grpSpPr>
          <a:xfrm>
            <a:off x="836193" y="3326298"/>
            <a:ext cx="3878471" cy="2254248"/>
            <a:chOff x="0" y="0"/>
            <a:chExt cx="3878471" cy="2254245"/>
          </a:xfrm>
        </p:grpSpPr>
        <p:sp>
          <p:nvSpPr>
            <p:cNvPr id="19" name="Rounded Rectangle 10">
              <a:extLst>
                <a:ext uri="{FF2B5EF4-FFF2-40B4-BE49-F238E27FC236}">
                  <a16:creationId xmlns:a16="http://schemas.microsoft.com/office/drawing/2014/main" id="{E8E39A9E-B4D0-1CE1-D7F7-C2F11E97F9EB}"/>
                </a:ext>
              </a:extLst>
            </p:cNvPr>
            <p:cNvSpPr/>
            <p:nvPr/>
          </p:nvSpPr>
          <p:spPr>
            <a:xfrm>
              <a:off x="0" y="0"/>
              <a:ext cx="3878471" cy="2254245"/>
            </a:xfrm>
            <a:prstGeom prst="roundRect">
              <a:avLst>
                <a:gd name="adj" fmla="val 9455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D1EBD56-4A60-6D29-4522-D3C2DA20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47" y="846638"/>
              <a:ext cx="757751" cy="5609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D306E28-18B4-CC2D-B4D3-B5FFCF2B434C}"/>
                </a:ext>
              </a:extLst>
            </p:cNvPr>
            <p:cNvSpPr txBox="1"/>
            <p:nvPr/>
          </p:nvSpPr>
          <p:spPr>
            <a:xfrm>
              <a:off x="1905265" y="685094"/>
              <a:ext cx="1391019" cy="88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Goroutines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Channels</a:t>
              </a:r>
            </a:p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WaitGroups</a:t>
              </a:r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2CA5819-92C1-8529-4B35-77368FFF54AB}"/>
              </a:ext>
            </a:extLst>
          </p:cNvPr>
          <p:cNvSpPr txBox="1"/>
          <p:nvPr/>
        </p:nvSpPr>
        <p:spPr>
          <a:xfrm>
            <a:off x="1415984" y="44302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64247-F316-CD46-7D89-216239078C88}"/>
              </a:ext>
            </a:extLst>
          </p:cNvPr>
          <p:cNvSpPr txBox="1"/>
          <p:nvPr/>
        </p:nvSpPr>
        <p:spPr>
          <a:xfrm>
            <a:off x="2557828" y="317640"/>
            <a:ext cx="7712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A new </a:t>
            </a:r>
            <a:r>
              <a:rPr lang="en-US" sz="16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evolution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of CREDO.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Built from the ground up.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44BA50-B910-3496-C118-9527CE3D3E2C}"/>
              </a:ext>
            </a:extLst>
          </p:cNvPr>
          <p:cNvGrpSpPr/>
          <p:nvPr/>
        </p:nvGrpSpPr>
        <p:grpSpPr>
          <a:xfrm>
            <a:off x="9469615" y="1260136"/>
            <a:ext cx="1864817" cy="2515323"/>
            <a:chOff x="9902812" y="1450621"/>
            <a:chExt cx="1864817" cy="2515323"/>
          </a:xfrm>
        </p:grpSpPr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156EE826-E28A-5FD0-F898-C411539FDF6E}"/>
                </a:ext>
              </a:extLst>
            </p:cNvPr>
            <p:cNvSpPr/>
            <p:nvPr/>
          </p:nvSpPr>
          <p:spPr>
            <a:xfrm>
              <a:off x="9902812" y="1450621"/>
              <a:ext cx="1864817" cy="251532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32" name="1200px-Go_Logo_Blue.svg.png" descr="1200px-Go_Logo_Blue.svg.png">
              <a:extLst>
                <a:ext uri="{FF2B5EF4-FFF2-40B4-BE49-F238E27FC236}">
                  <a16:creationId xmlns:a16="http://schemas.microsoft.com/office/drawing/2014/main" id="{715D91D0-D7A5-A2D2-1FFF-8A96900CB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336" y="2119173"/>
              <a:ext cx="1267768" cy="47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8192B12-D7FE-1767-E146-40A047BD6E7D}"/>
                </a:ext>
              </a:extLst>
            </p:cNvPr>
            <p:cNvSpPr txBox="1"/>
            <p:nvPr/>
          </p:nvSpPr>
          <p:spPr>
            <a:xfrm>
              <a:off x="10358649" y="3421130"/>
              <a:ext cx="95314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Golang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7" name="Group">
            <a:extLst>
              <a:ext uri="{FF2B5EF4-FFF2-40B4-BE49-F238E27FC236}">
                <a16:creationId xmlns:a16="http://schemas.microsoft.com/office/drawing/2014/main" id="{0ED67132-997F-3D74-5B35-9E9E8FD4054E}"/>
              </a:ext>
            </a:extLst>
          </p:cNvPr>
          <p:cNvGrpSpPr/>
          <p:nvPr/>
        </p:nvGrpSpPr>
        <p:grpSpPr>
          <a:xfrm>
            <a:off x="836193" y="1260136"/>
            <a:ext cx="6022154" cy="1813576"/>
            <a:chOff x="0" y="0"/>
            <a:chExt cx="6022154" cy="1813576"/>
          </a:xfrm>
          <a:solidFill>
            <a:srgbClr val="F0F0F0"/>
          </a:solidFill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57F94A2-AC36-03A2-3EB9-781B198DA62B}"/>
                </a:ext>
              </a:extLst>
            </p:cNvPr>
            <p:cNvSpPr/>
            <p:nvPr/>
          </p:nvSpPr>
          <p:spPr>
            <a:xfrm>
              <a:off x="0" y="0"/>
              <a:ext cx="6022154" cy="1813576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22859B8-BD84-131B-C07B-28C0B0C8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484" y="353501"/>
              <a:ext cx="1029206" cy="1106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8502F32E-0BEB-0ED7-1C21-1B7396411227}"/>
                </a:ext>
              </a:extLst>
            </p:cNvPr>
            <p:cNvSpPr txBox="1"/>
            <p:nvPr/>
          </p:nvSpPr>
          <p:spPr>
            <a:xfrm>
              <a:off x="2919529" y="731456"/>
              <a:ext cx="263469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Poppins" pitchFamily="2" charset="77"/>
                  <a:cs typeface="Poppins" pitchFamily="2" charset="77"/>
                </a:rPr>
                <a:t>Modular Architecture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CC7DC5-4418-15C4-A7AA-832333F40EF4}"/>
              </a:ext>
            </a:extLst>
          </p:cNvPr>
          <p:cNvGrpSpPr/>
          <p:nvPr/>
        </p:nvGrpSpPr>
        <p:grpSpPr>
          <a:xfrm>
            <a:off x="7215624" y="3971157"/>
            <a:ext cx="4140184" cy="1611833"/>
            <a:chOff x="7627555" y="4267972"/>
            <a:chExt cx="4140184" cy="1611833"/>
          </a:xfrm>
        </p:grpSpPr>
        <p:sp>
          <p:nvSpPr>
            <p:cNvPr id="35" name="Rounded Rectangle 10">
              <a:extLst>
                <a:ext uri="{FF2B5EF4-FFF2-40B4-BE49-F238E27FC236}">
                  <a16:creationId xmlns:a16="http://schemas.microsoft.com/office/drawing/2014/main" id="{641245CD-F893-5BB7-EEB7-6036D1AF503C}"/>
                </a:ext>
              </a:extLst>
            </p:cNvPr>
            <p:cNvSpPr/>
            <p:nvPr/>
          </p:nvSpPr>
          <p:spPr>
            <a:xfrm>
              <a:off x="7627555" y="4267972"/>
              <a:ext cx="4140184" cy="1611833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158A210-A51B-4834-21F3-12F4BE92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0320" y="4712085"/>
              <a:ext cx="859282" cy="723606"/>
            </a:xfrm>
            <a:prstGeom prst="rect">
              <a:avLst/>
            </a:prstGeom>
          </p:spPr>
        </p:pic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C288088-0B55-3063-3046-AC818E13FB68}"/>
                </a:ext>
              </a:extLst>
            </p:cNvPr>
            <p:cNvSpPr txBox="1"/>
            <p:nvPr/>
          </p:nvSpPr>
          <p:spPr>
            <a:xfrm>
              <a:off x="9788199" y="4846060"/>
              <a:ext cx="1680905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dirty="0">
                  <a:latin typeface="Poppins" pitchFamily="2" charset="77"/>
                  <a:cs typeface="Poppins" pitchFamily="2" charset="77"/>
                </a:rPr>
                <a:t>Idempotence</a:t>
              </a:r>
              <a:endParaRPr dirty="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4" name="Group">
            <a:extLst>
              <a:ext uri="{FF2B5EF4-FFF2-40B4-BE49-F238E27FC236}">
                <a16:creationId xmlns:a16="http://schemas.microsoft.com/office/drawing/2014/main" id="{9135E3C6-7E6B-57EF-4639-EE62702AD553}"/>
              </a:ext>
            </a:extLst>
          </p:cNvPr>
          <p:cNvGrpSpPr/>
          <p:nvPr/>
        </p:nvGrpSpPr>
        <p:grpSpPr>
          <a:xfrm>
            <a:off x="5073068" y="3308979"/>
            <a:ext cx="1785280" cy="2288885"/>
            <a:chOff x="0" y="1"/>
            <a:chExt cx="1785278" cy="2288881"/>
          </a:xfrm>
        </p:grpSpPr>
        <p:sp>
          <p:nvSpPr>
            <p:cNvPr id="25" name="Rounded Rectangle 10">
              <a:extLst>
                <a:ext uri="{FF2B5EF4-FFF2-40B4-BE49-F238E27FC236}">
                  <a16:creationId xmlns:a16="http://schemas.microsoft.com/office/drawing/2014/main" id="{0D27DABD-2D3E-D800-88E9-4F01235B47C2}"/>
                </a:ext>
              </a:extLst>
            </p:cNvPr>
            <p:cNvSpPr/>
            <p:nvPr/>
          </p:nvSpPr>
          <p:spPr>
            <a:xfrm>
              <a:off x="0" y="1"/>
              <a:ext cx="1785278" cy="2288881"/>
            </a:xfrm>
            <a:prstGeom prst="roundRect">
              <a:avLst>
                <a:gd name="adj" fmla="val 9312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26" name="Image" descr="Image">
              <a:extLst>
                <a:ext uri="{FF2B5EF4-FFF2-40B4-BE49-F238E27FC236}">
                  <a16:creationId xmlns:a16="http://schemas.microsoft.com/office/drawing/2014/main" id="{A76A19E4-5B6E-4B65-E0F0-9BBD2A5D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763" y="323327"/>
              <a:ext cx="757750" cy="964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D4C09035-9716-7556-AADF-583329DE4931}"/>
                </a:ext>
              </a:extLst>
            </p:cNvPr>
            <p:cNvSpPr txBox="1"/>
            <p:nvPr/>
          </p:nvSpPr>
          <p:spPr>
            <a:xfrm>
              <a:off x="384810" y="1564324"/>
              <a:ext cx="1015658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Registry</a:t>
              </a:r>
            </a:p>
            <a:p>
              <a:pPr algn="ctr"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Pattern</a:t>
              </a:r>
            </a:p>
          </p:txBody>
        </p:sp>
      </p:grpSp>
      <p:sp>
        <p:nvSpPr>
          <p:cNvPr id="17" name="Segnaposto numero diapositiva 2">
            <a:extLst>
              <a:ext uri="{FF2B5EF4-FFF2-40B4-BE49-F238E27FC236}">
                <a16:creationId xmlns:a16="http://schemas.microsoft.com/office/drawing/2014/main" id="{3CB3616E-50D9-5DD2-DA37-A42602D5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0252" y="6381972"/>
            <a:ext cx="476251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43</a:t>
            </a:fld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8DF9BB-2B07-71A1-E592-868D198EEF31}"/>
              </a:ext>
            </a:extLst>
          </p:cNvPr>
          <p:cNvSpPr/>
          <p:nvPr/>
        </p:nvSpPr>
        <p:spPr>
          <a:xfrm>
            <a:off x="1063316" y="425362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92D14F"/>
            </a:solidFill>
          </a:ln>
          <a:effectLst>
            <a:glow rad="76200">
              <a:srgbClr val="92D14F">
                <a:alpha val="43491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86A0E-F699-24DA-CB83-07D37C134064}"/>
              </a:ext>
            </a:extLst>
          </p:cNvPr>
          <p:cNvSpPr txBox="1"/>
          <p:nvPr/>
        </p:nvSpPr>
        <p:spPr>
          <a:xfrm>
            <a:off x="1270591" y="3364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Rounded Rectangle 10">
            <a:extLst>
              <a:ext uri="{FF2B5EF4-FFF2-40B4-BE49-F238E27FC236}">
                <a16:creationId xmlns:a16="http://schemas.microsoft.com/office/drawing/2014/main" id="{CCF60C83-FBB2-D3EE-AC40-101B7830A6C0}"/>
              </a:ext>
            </a:extLst>
          </p:cNvPr>
          <p:cNvSpPr/>
          <p:nvPr/>
        </p:nvSpPr>
        <p:spPr>
          <a:xfrm>
            <a:off x="-180624" y="-520113"/>
            <a:ext cx="12553247" cy="7898226"/>
          </a:xfrm>
          <a:prstGeom prst="roundRect">
            <a:avLst>
              <a:gd name="adj" fmla="val 11753"/>
            </a:avLst>
          </a:prstGeom>
          <a:solidFill>
            <a:srgbClr val="0C2F42">
              <a:alpha val="14304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grpSp>
        <p:nvGrpSpPr>
          <p:cNvPr id="13" name="Group">
            <a:extLst>
              <a:ext uri="{FF2B5EF4-FFF2-40B4-BE49-F238E27FC236}">
                <a16:creationId xmlns:a16="http://schemas.microsoft.com/office/drawing/2014/main" id="{FC68E33A-7D4F-C925-8E46-44FD747BE15D}"/>
              </a:ext>
            </a:extLst>
          </p:cNvPr>
          <p:cNvGrpSpPr/>
          <p:nvPr/>
        </p:nvGrpSpPr>
        <p:grpSpPr>
          <a:xfrm>
            <a:off x="7204990" y="1260136"/>
            <a:ext cx="1864817" cy="2515323"/>
            <a:chOff x="0" y="0"/>
            <a:chExt cx="1864817" cy="2515319"/>
          </a:xfrm>
        </p:grpSpPr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F708A2DE-0664-0EC8-A646-13B85A18916A}"/>
                </a:ext>
              </a:extLst>
            </p:cNvPr>
            <p:cNvSpPr/>
            <p:nvPr/>
          </p:nvSpPr>
          <p:spPr>
            <a:xfrm>
              <a:off x="0" y="0"/>
              <a:ext cx="1864817" cy="2515319"/>
            </a:xfrm>
            <a:prstGeom prst="roundRect">
              <a:avLst>
                <a:gd name="adj" fmla="val 11753"/>
              </a:avLst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9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16" name="Official_YAML_Logo.svg" descr="Official_YAML_Logo.svg">
              <a:extLst>
                <a:ext uri="{FF2B5EF4-FFF2-40B4-BE49-F238E27FC236}">
                  <a16:creationId xmlns:a16="http://schemas.microsoft.com/office/drawing/2014/main" id="{2C677F12-29C4-AC9E-A105-2DE6A8BD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533" y="909385"/>
              <a:ext cx="757751" cy="6965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1015EDC-C547-F1C1-B6EE-73E256E30D00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Symbols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provided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by Hero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Icons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MIT License</a:t>
            </a:r>
          </a:p>
        </p:txBody>
      </p:sp>
    </p:spTree>
    <p:extLst>
      <p:ext uri="{BB962C8B-B14F-4D97-AF65-F5344CB8AC3E}">
        <p14:creationId xmlns:p14="http://schemas.microsoft.com/office/powerpoint/2010/main" val="20125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CREDO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’s new building blocks.</a:t>
            </a:r>
          </a:p>
        </p:txBody>
      </p:sp>
    </p:spTree>
    <p:extLst>
      <p:ext uri="{BB962C8B-B14F-4D97-AF65-F5344CB8AC3E}">
        <p14:creationId xmlns:p14="http://schemas.microsoft.com/office/powerpoint/2010/main" val="41245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24DB4C3-6922-AA7C-5CD2-D50A8D146ED2}"/>
              </a:ext>
            </a:extLst>
          </p:cNvPr>
          <p:cNvSpPr/>
          <p:nvPr/>
        </p:nvSpPr>
        <p:spPr>
          <a:xfrm>
            <a:off x="5789631" y="1862578"/>
            <a:ext cx="1532247" cy="803244"/>
          </a:xfrm>
          <a:prstGeom prst="rect">
            <a:avLst/>
          </a:prstGeom>
          <a:solidFill>
            <a:srgbClr val="FF93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APT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DEDACA-6FD3-E24C-B4CB-E19219F65871}"/>
              </a:ext>
            </a:extLst>
          </p:cNvPr>
          <p:cNvSpPr/>
          <p:nvPr/>
        </p:nvSpPr>
        <p:spPr>
          <a:xfrm>
            <a:off x="5789631" y="2663856"/>
            <a:ext cx="1532247" cy="803244"/>
          </a:xfrm>
          <a:prstGeom prst="rect">
            <a:avLst/>
          </a:prstGeom>
          <a:solidFill>
            <a:srgbClr val="FFD579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AC67D-9D48-F402-9312-AD9D209526D2}"/>
              </a:ext>
            </a:extLst>
          </p:cNvPr>
          <p:cNvSpPr/>
          <p:nvPr/>
        </p:nvSpPr>
        <p:spPr>
          <a:xfrm>
            <a:off x="5789631" y="3455708"/>
            <a:ext cx="1532247" cy="803244"/>
          </a:xfrm>
          <a:prstGeom prst="rect">
            <a:avLst/>
          </a:prstGeom>
          <a:solidFill>
            <a:srgbClr val="FFFD78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CRAN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6BB9D-A9C5-B00D-1942-5BF2850C0B75}"/>
              </a:ext>
            </a:extLst>
          </p:cNvPr>
          <p:cNvSpPr/>
          <p:nvPr/>
        </p:nvSpPr>
        <p:spPr>
          <a:xfrm>
            <a:off x="5789631" y="4247559"/>
            <a:ext cx="1532247" cy="803244"/>
          </a:xfrm>
          <a:prstGeom prst="rect">
            <a:avLst/>
          </a:prstGeom>
          <a:solidFill>
            <a:srgbClr val="FFFC00">
              <a:alpha val="25000"/>
            </a:srgb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…</a:t>
            </a:r>
          </a:p>
        </p:txBody>
      </p:sp>
      <p:sp>
        <p:nvSpPr>
          <p:cNvPr id="14" name="Off-page Connector 12">
            <a:extLst>
              <a:ext uri="{FF2B5EF4-FFF2-40B4-BE49-F238E27FC236}">
                <a16:creationId xmlns:a16="http://schemas.microsoft.com/office/drawing/2014/main" id="{6CFFF3CF-FA9C-3B01-6B75-0E969C62E31B}"/>
              </a:ext>
            </a:extLst>
          </p:cNvPr>
          <p:cNvSpPr/>
          <p:nvPr/>
        </p:nvSpPr>
        <p:spPr>
          <a:xfrm rot="16200000">
            <a:off x="3707877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CEDDE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Modules</a:t>
            </a:r>
          </a:p>
        </p:txBody>
      </p:sp>
      <p:sp>
        <p:nvSpPr>
          <p:cNvPr id="13" name="Off-page Connector 12">
            <a:extLst>
              <a:ext uri="{FF2B5EF4-FFF2-40B4-BE49-F238E27FC236}">
                <a16:creationId xmlns:a16="http://schemas.microsoft.com/office/drawing/2014/main" id="{0118ADE4-B2B6-402C-EEC0-905067090049}"/>
              </a:ext>
            </a:extLst>
          </p:cNvPr>
          <p:cNvSpPr/>
          <p:nvPr/>
        </p:nvSpPr>
        <p:spPr>
          <a:xfrm rot="16200000">
            <a:off x="2406978" y="2640683"/>
            <a:ext cx="318626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46 h 10046"/>
              <a:gd name="connsiteX1" fmla="*/ 4935 w 10000"/>
              <a:gd name="connsiteY1" fmla="*/ 0 h 10046"/>
              <a:gd name="connsiteX2" fmla="*/ 10000 w 10000"/>
              <a:gd name="connsiteY2" fmla="*/ 46 h 10046"/>
              <a:gd name="connsiteX3" fmla="*/ 10000 w 10000"/>
              <a:gd name="connsiteY3" fmla="*/ 8046 h 10046"/>
              <a:gd name="connsiteX4" fmla="*/ 5000 w 10000"/>
              <a:gd name="connsiteY4" fmla="*/ 10046 h 10046"/>
              <a:gd name="connsiteX5" fmla="*/ 0 w 10000"/>
              <a:gd name="connsiteY5" fmla="*/ 8046 h 10046"/>
              <a:gd name="connsiteX6" fmla="*/ 0 w 10000"/>
              <a:gd name="connsiteY6" fmla="*/ 46 h 10046"/>
              <a:gd name="connsiteX0" fmla="*/ 0 w 10000"/>
              <a:gd name="connsiteY0" fmla="*/ 0 h 10000"/>
              <a:gd name="connsiteX1" fmla="*/ 5024 w 10000"/>
              <a:gd name="connsiteY1" fmla="*/ 2383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  <a:gd name="connsiteX0" fmla="*/ 0 w 10000"/>
              <a:gd name="connsiteY0" fmla="*/ 0 h 10000"/>
              <a:gd name="connsiteX1" fmla="*/ 4965 w 10000"/>
              <a:gd name="connsiteY1" fmla="*/ 1978 h 10000"/>
              <a:gd name="connsiteX2" fmla="*/ 10000 w 10000"/>
              <a:gd name="connsiteY2" fmla="*/ 0 h 10000"/>
              <a:gd name="connsiteX3" fmla="*/ 10000 w 10000"/>
              <a:gd name="connsiteY3" fmla="*/ 8000 h 10000"/>
              <a:gd name="connsiteX4" fmla="*/ 5000 w 10000"/>
              <a:gd name="connsiteY4" fmla="*/ 10000 h 10000"/>
              <a:gd name="connsiteX5" fmla="*/ 0 w 10000"/>
              <a:gd name="connsiteY5" fmla="*/ 8000 h 10000"/>
              <a:gd name="connsiteX6" fmla="*/ 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4965" y="1978"/>
                </a:lnTo>
                <a:lnTo>
                  <a:pt x="10000" y="0"/>
                </a:lnTo>
                <a:lnTo>
                  <a:pt x="10000" y="8000"/>
                </a:lnTo>
                <a:lnTo>
                  <a:pt x="5000" y="10000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Running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45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47781" y="429659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67919" y="411994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EDA8F-F5EB-3E8F-1476-3CFB564609D8}"/>
              </a:ext>
            </a:extLst>
          </p:cNvPr>
          <p:cNvSpPr/>
          <p:nvPr/>
        </p:nvSpPr>
        <p:spPr>
          <a:xfrm>
            <a:off x="9953108" y="1864543"/>
            <a:ext cx="1905811" cy="1593131"/>
          </a:xfrm>
          <a:prstGeom prst="rect">
            <a:avLst/>
          </a:prstGeom>
          <a:solidFill>
            <a:srgbClr val="FFE3F6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4B8B3-D993-F40E-6AE2-B3C903A6EF4C}"/>
              </a:ext>
            </a:extLst>
          </p:cNvPr>
          <p:cNvSpPr/>
          <p:nvPr/>
        </p:nvSpPr>
        <p:spPr>
          <a:xfrm>
            <a:off x="9953108" y="3457673"/>
            <a:ext cx="1905811" cy="1593131"/>
          </a:xfrm>
          <a:prstGeom prst="rect">
            <a:avLst/>
          </a:prstGeom>
          <a:solidFill>
            <a:srgbClr val="F7FAFE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21" name="Off-page Connector 20">
            <a:extLst>
              <a:ext uri="{FF2B5EF4-FFF2-40B4-BE49-F238E27FC236}">
                <a16:creationId xmlns:a16="http://schemas.microsoft.com/office/drawing/2014/main" id="{534D9A68-2D44-C3A4-1363-1303CFCA0587}"/>
              </a:ext>
            </a:extLst>
          </p:cNvPr>
          <p:cNvSpPr/>
          <p:nvPr/>
        </p:nvSpPr>
        <p:spPr>
          <a:xfrm rot="16200000">
            <a:off x="7875707" y="2642647"/>
            <a:ext cx="3186260" cy="1630052"/>
          </a:xfrm>
          <a:prstGeom prst="flowChartOffpageConnector">
            <a:avLst/>
          </a:prstGeom>
          <a:solidFill>
            <a:srgbClr val="F6FAF9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endParaRPr lang="en-US" dirty="0"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F5D8C166-6893-1251-0F00-C57700E31470}"/>
              </a:ext>
            </a:extLst>
          </p:cNvPr>
          <p:cNvSpPr/>
          <p:nvPr/>
        </p:nvSpPr>
        <p:spPr>
          <a:xfrm rot="16200000">
            <a:off x="1104507" y="2640683"/>
            <a:ext cx="3186260" cy="1630052"/>
          </a:xfrm>
          <a:prstGeom prst="flowChartOffpageConnector">
            <a:avLst/>
          </a:prstGeom>
          <a:solidFill>
            <a:schemeClr val="accent1">
              <a:alpha val="25000"/>
            </a:schemeClr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Configuration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Provider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58043-9692-D72F-8E15-E0509B796782}"/>
              </a:ext>
            </a:extLst>
          </p:cNvPr>
          <p:cNvSpPr/>
          <p:nvPr/>
        </p:nvSpPr>
        <p:spPr>
          <a:xfrm>
            <a:off x="350363" y="1862578"/>
            <a:ext cx="1532247" cy="1593131"/>
          </a:xfrm>
          <a:prstGeom prst="rect">
            <a:avLst/>
          </a:prstGeom>
          <a:solidFill>
            <a:srgbClr val="FF8AD8">
              <a:alpha val="25000"/>
            </a:srgb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BE990-8582-3EE5-EF64-08BBDB2B78FE}"/>
              </a:ext>
            </a:extLst>
          </p:cNvPr>
          <p:cNvSpPr/>
          <p:nvPr/>
        </p:nvSpPr>
        <p:spPr>
          <a:xfrm>
            <a:off x="350363" y="3455708"/>
            <a:ext cx="1532247" cy="1593131"/>
          </a:xfrm>
          <a:prstGeom prst="rect">
            <a:avLst/>
          </a:prstGeom>
          <a:solidFill>
            <a:schemeClr val="bg1">
              <a:lumMod val="10000"/>
              <a:lumOff val="90000"/>
              <a:alpha val="25000"/>
            </a:schemeClr>
          </a:solidFill>
          <a:ln w="635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Database</a:t>
            </a:r>
          </a:p>
        </p:txBody>
      </p:sp>
      <p:sp>
        <p:nvSpPr>
          <p:cNvPr id="19" name="Off-page Connector 18">
            <a:extLst>
              <a:ext uri="{FF2B5EF4-FFF2-40B4-BE49-F238E27FC236}">
                <a16:creationId xmlns:a16="http://schemas.microsoft.com/office/drawing/2014/main" id="{7FEE8C91-DF18-485B-7CA0-AD6D192B35B3}"/>
              </a:ext>
            </a:extLst>
          </p:cNvPr>
          <p:cNvSpPr/>
          <p:nvPr/>
        </p:nvSpPr>
        <p:spPr>
          <a:xfrm rot="16200000">
            <a:off x="7340339" y="1844118"/>
            <a:ext cx="1593130" cy="163005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0 h 10000"/>
              <a:gd name="connsiteX0" fmla="*/ 30 w 5000"/>
              <a:gd name="connsiteY0" fmla="*/ 0 h 10000"/>
              <a:gd name="connsiteX1" fmla="*/ 5000 w 5000"/>
              <a:gd name="connsiteY1" fmla="*/ 0 h 10000"/>
              <a:gd name="connsiteX2" fmla="*/ 5000 w 5000"/>
              <a:gd name="connsiteY2" fmla="*/ 8000 h 10000"/>
              <a:gd name="connsiteX3" fmla="*/ 0 w 5000"/>
              <a:gd name="connsiteY3" fmla="*/ 10000 h 10000"/>
              <a:gd name="connsiteX4" fmla="*/ 30 w 5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30" y="0"/>
                </a:moveTo>
                <a:lnTo>
                  <a:pt x="5000" y="0"/>
                </a:lnTo>
                <a:lnTo>
                  <a:pt x="5000" y="8000"/>
                </a:lnTo>
                <a:lnTo>
                  <a:pt x="0" y="10000"/>
                </a:lnTo>
                <a:cubicBezTo>
                  <a:pt x="10" y="6667"/>
                  <a:pt x="20" y="3333"/>
                  <a:pt x="30" y="0"/>
                </a:cubicBezTo>
                <a:close/>
              </a:path>
            </a:pathLst>
          </a:custGeom>
          <a:solidFill>
            <a:srgbClr val="C7E6FF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Config</a:t>
            </a:r>
          </a:p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Store</a:t>
            </a:r>
          </a:p>
        </p:txBody>
      </p:sp>
      <p:sp>
        <p:nvSpPr>
          <p:cNvPr id="20" name="Off-page Connector 19">
            <a:extLst>
              <a:ext uri="{FF2B5EF4-FFF2-40B4-BE49-F238E27FC236}">
                <a16:creationId xmlns:a16="http://schemas.microsoft.com/office/drawing/2014/main" id="{F4C850DB-586C-C3A6-C23C-C4C234EAAF80}"/>
              </a:ext>
            </a:extLst>
          </p:cNvPr>
          <p:cNvSpPr/>
          <p:nvPr/>
        </p:nvSpPr>
        <p:spPr>
          <a:xfrm rot="16200000">
            <a:off x="7340714" y="3441974"/>
            <a:ext cx="1593131" cy="162059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8000 h 10000"/>
              <a:gd name="connsiteX4" fmla="*/ 0 w 10000"/>
              <a:gd name="connsiteY4" fmla="*/ 0 h 10000"/>
              <a:gd name="connsiteX0" fmla="*/ 0 w 10030"/>
              <a:gd name="connsiteY0" fmla="*/ 0 h 10058"/>
              <a:gd name="connsiteX1" fmla="*/ 10000 w 10030"/>
              <a:gd name="connsiteY1" fmla="*/ 0 h 10058"/>
              <a:gd name="connsiteX2" fmla="*/ 10030 w 10030"/>
              <a:gd name="connsiteY2" fmla="*/ 10058 h 10058"/>
              <a:gd name="connsiteX3" fmla="*/ 0 w 10030"/>
              <a:gd name="connsiteY3" fmla="*/ 8000 h 10058"/>
              <a:gd name="connsiteX4" fmla="*/ 0 w 10030"/>
              <a:gd name="connsiteY4" fmla="*/ 0 h 10058"/>
              <a:gd name="connsiteX0" fmla="*/ 0 w 10000"/>
              <a:gd name="connsiteY0" fmla="*/ 0 h 9942"/>
              <a:gd name="connsiteX1" fmla="*/ 10000 w 10000"/>
              <a:gd name="connsiteY1" fmla="*/ 0 h 9942"/>
              <a:gd name="connsiteX2" fmla="*/ 9912 w 10000"/>
              <a:gd name="connsiteY2" fmla="*/ 9942 h 9942"/>
              <a:gd name="connsiteX3" fmla="*/ 0 w 10000"/>
              <a:gd name="connsiteY3" fmla="*/ 8000 h 9942"/>
              <a:gd name="connsiteX4" fmla="*/ 0 w 10000"/>
              <a:gd name="connsiteY4" fmla="*/ 0 h 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942">
                <a:moveTo>
                  <a:pt x="0" y="0"/>
                </a:moveTo>
                <a:lnTo>
                  <a:pt x="10000" y="0"/>
                </a:lnTo>
                <a:cubicBezTo>
                  <a:pt x="10010" y="3353"/>
                  <a:pt x="9902" y="6589"/>
                  <a:pt x="9912" y="9942"/>
                </a:cubicBez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rgbClr val="DDD1E8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378443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2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6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8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4" grpId="0" animBg="1"/>
      <p:bldP spid="13" grpId="0" animBg="1"/>
      <p:bldP spid="22" grpId="0" animBg="1"/>
      <p:bldP spid="23" grpId="0" animBg="1"/>
      <p:bldP spid="21" grpId="0" animBg="1"/>
      <p:bldP spid="4" grpId="0" animBg="1"/>
      <p:bldP spid="10" grpId="0" animBg="1"/>
      <p:bldP spid="11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46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</p:spTree>
    <p:extLst>
      <p:ext uri="{BB962C8B-B14F-4D97-AF65-F5344CB8AC3E}">
        <p14:creationId xmlns:p14="http://schemas.microsoft.com/office/powerpoint/2010/main" val="33566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6344E-033D-6659-5204-7092D33604A3}"/>
              </a:ext>
            </a:extLst>
          </p:cNvPr>
          <p:cNvSpPr txBox="1"/>
          <p:nvPr/>
        </p:nvSpPr>
        <p:spPr>
          <a:xfrm>
            <a:off x="8421742" y="2321045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Open Source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Libraries Released</a:t>
            </a:r>
          </a:p>
        </p:txBody>
      </p:sp>
    </p:spTree>
    <p:extLst>
      <p:ext uri="{BB962C8B-B14F-4D97-AF65-F5344CB8AC3E}">
        <p14:creationId xmlns:p14="http://schemas.microsoft.com/office/powerpoint/2010/main" val="2974586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0646" y="2569543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Where are we now?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DFCED-51BB-FCC5-2B86-378BE7480EEA}"/>
              </a:ext>
            </a:extLst>
          </p:cNvPr>
          <p:cNvSpPr txBox="1"/>
          <p:nvPr/>
        </p:nvSpPr>
        <p:spPr>
          <a:xfrm>
            <a:off x="9087892" y="2338710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3582D-331F-717A-2C61-5731C7F12B1D}"/>
              </a:ext>
            </a:extLst>
          </p:cNvPr>
          <p:cNvSpPr txBox="1"/>
          <p:nvPr/>
        </p:nvSpPr>
        <p:spPr>
          <a:xfrm>
            <a:off x="7020857" y="3536268"/>
            <a:ext cx="413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Integrated </a:t>
            </a:r>
            <a:b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Package Managers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95A9A-8CAA-72E4-2254-B30B843EDB39}"/>
              </a:ext>
            </a:extLst>
          </p:cNvPr>
          <p:cNvSpPr txBox="1"/>
          <p:nvPr/>
        </p:nvSpPr>
        <p:spPr>
          <a:xfrm>
            <a:off x="8376843" y="2335939"/>
            <a:ext cx="400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45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49</a:t>
            </a:fld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A8E2F-D9A3-5880-C2D8-78B98261FB77}"/>
              </a:ext>
            </a:extLst>
          </p:cNvPr>
          <p:cNvSpPr txBox="1"/>
          <p:nvPr/>
        </p:nvSpPr>
        <p:spPr>
          <a:xfrm>
            <a:off x="90978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What’s </a:t>
            </a:r>
            <a:r>
              <a:rPr lang="en-US" sz="3600" b="1" dirty="0">
                <a:solidFill>
                  <a:srgbClr val="00FA00"/>
                </a:solidFill>
                <a:latin typeface="Poppins" pitchFamily="2" charset="77"/>
                <a:cs typeface="Poppins" pitchFamily="2" charset="77"/>
              </a:rPr>
              <a:t>next</a:t>
            </a:r>
            <a:endParaRPr lang="en-US" sz="3600" b="1" dirty="0">
              <a:solidFill>
                <a:srgbClr val="0C304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>
            <a:off x="3774901" y="3105792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884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66A81-A32E-2A22-5C0C-B54601B76352}"/>
              </a:ext>
            </a:extLst>
          </p:cNvPr>
          <p:cNvSpPr txBox="1"/>
          <p:nvPr/>
        </p:nvSpPr>
        <p:spPr>
          <a:xfrm>
            <a:off x="893885" y="2828835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pic>
        <p:nvPicPr>
          <p:cNvPr id="4" name="Picture 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00137202-1404-7FEB-DC20-DFA2C26F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911472" cy="691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86AA1E-9F5C-C2A6-6AD7-5EB0EDC5711B}"/>
              </a:ext>
            </a:extLst>
          </p:cNvPr>
          <p:cNvSpPr txBox="1"/>
          <p:nvPr/>
        </p:nvSpPr>
        <p:spPr>
          <a:xfrm>
            <a:off x="1600200" y="506453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Biology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ED61E-43A1-5676-FB49-E5F2BB8396FD}"/>
              </a:ext>
            </a:extLst>
          </p:cNvPr>
          <p:cNvSpPr txBox="1"/>
          <p:nvPr/>
        </p:nvSpPr>
        <p:spPr>
          <a:xfrm>
            <a:off x="1600200" y="5403084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C3042">
                    <a:alpha val="25000"/>
                  </a:srgbClr>
                </a:solidFill>
                <a:latin typeface="Poppins" pitchFamily="2" charset="77"/>
                <a:cs typeface="Poppins" pitchFamily="2" charset="77"/>
              </a:rPr>
              <a:t>Computer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48D26-A596-7A70-6DD9-52E833BE8F97}"/>
              </a:ext>
            </a:extLst>
          </p:cNvPr>
          <p:cNvSpPr txBox="1"/>
          <p:nvPr/>
        </p:nvSpPr>
        <p:spPr>
          <a:xfrm>
            <a:off x="1600200" y="574431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Statistics</a:t>
            </a:r>
          </a:p>
        </p:txBody>
      </p: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A8898F5D-6417-7655-2156-E36405353AEC}"/>
              </a:ext>
            </a:extLst>
          </p:cNvPr>
          <p:cNvSpPr txBox="1">
            <a:spLocks/>
          </p:cNvSpPr>
          <p:nvPr/>
        </p:nvSpPr>
        <p:spPr>
          <a:xfrm>
            <a:off x="253055" y="1038345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Image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generated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stable-diffusion-2</a:t>
            </a:r>
          </a:p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Prompt: </a:t>
            </a:r>
          </a:p>
          <a:p>
            <a:pPr>
              <a:defRPr/>
            </a:pP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statistic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dashboard,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drawing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minimalistic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,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warm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429371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21158968">
            <a:off x="29812" y="-8444837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50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Evolution to a GARR-hosted service.</a:t>
            </a:r>
          </a:p>
        </p:txBody>
      </p:sp>
    </p:spTree>
    <p:extLst>
      <p:ext uri="{BB962C8B-B14F-4D97-AF65-F5344CB8AC3E}">
        <p14:creationId xmlns:p14="http://schemas.microsoft.com/office/powerpoint/2010/main" val="362824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19867652">
            <a:off x="2239882" y="-9944453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51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Exploration of techniques of session replay.</a:t>
            </a:r>
          </a:p>
        </p:txBody>
      </p:sp>
    </p:spTree>
    <p:extLst>
      <p:ext uri="{BB962C8B-B14F-4D97-AF65-F5344CB8AC3E}">
        <p14:creationId xmlns:p14="http://schemas.microsoft.com/office/powerpoint/2010/main" val="164316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18241796">
            <a:off x="5620387" y="-14647081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52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Integration of more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package managers.</a:t>
            </a:r>
          </a:p>
        </p:txBody>
      </p:sp>
    </p:spTree>
    <p:extLst>
      <p:ext uri="{BB962C8B-B14F-4D97-AF65-F5344CB8AC3E}">
        <p14:creationId xmlns:p14="http://schemas.microsoft.com/office/powerpoint/2010/main" val="61368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F1A4963-343E-971C-E677-74C4ECE99B1E}"/>
              </a:ext>
            </a:extLst>
          </p:cNvPr>
          <p:cNvSpPr txBox="1"/>
          <p:nvPr/>
        </p:nvSpPr>
        <p:spPr>
          <a:xfrm rot="15409551">
            <a:off x="-2865517" y="-14721360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00FA00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53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Feedback system for users.</a:t>
            </a:r>
          </a:p>
        </p:txBody>
      </p:sp>
    </p:spTree>
    <p:extLst>
      <p:ext uri="{BB962C8B-B14F-4D97-AF65-F5344CB8AC3E}">
        <p14:creationId xmlns:p14="http://schemas.microsoft.com/office/powerpoint/2010/main" val="73036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54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070462" y="-60037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  <a:latin typeface="Poppins" pitchFamily="2" charset="77"/>
                <a:cs typeface="Poppins" pitchFamily="2" charset="77"/>
              </a:rPr>
              <a:t>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990600" y="-618042"/>
            <a:ext cx="2090061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2F92"/>
            </a:solidFill>
          </a:ln>
          <a:effectLst>
            <a:outerShdw blurRad="66263" dir="5400000" algn="ctr" rotWithShape="0">
              <a:srgbClr val="FF2F9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2F9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76A63-87B5-ED94-CC2B-824913007318}"/>
              </a:ext>
            </a:extLst>
          </p:cNvPr>
          <p:cNvSpPr txBox="1"/>
          <p:nvPr/>
        </p:nvSpPr>
        <p:spPr>
          <a:xfrm rot="15409551">
            <a:off x="-2865517" y="-14721360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CCFFCD"/>
                </a:solidFill>
                <a:latin typeface="Poppins" pitchFamily="2" charset="77"/>
                <a:cs typeface="Poppins" pitchFamily="2" charset="7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92A71-46AE-22AE-BFA8-6CFFA2F4D9B1}"/>
              </a:ext>
            </a:extLst>
          </p:cNvPr>
          <p:cNvSpPr txBox="1"/>
          <p:nvPr/>
        </p:nvSpPr>
        <p:spPr>
          <a:xfrm rot="15409551">
            <a:off x="-3411978" y="-16924551"/>
            <a:ext cx="7712233" cy="4625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0" b="1" dirty="0">
                <a:solidFill>
                  <a:srgbClr val="CCFFCD">
                    <a:alpha val="20000"/>
                  </a:srgbClr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B1616-9EDB-EE4D-9373-CF403DD71A2E}"/>
              </a:ext>
            </a:extLst>
          </p:cNvPr>
          <p:cNvSpPr txBox="1"/>
          <p:nvPr/>
        </p:nvSpPr>
        <p:spPr>
          <a:xfrm>
            <a:off x="990600" y="2828835"/>
            <a:ext cx="771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Feedback system for users.</a:t>
            </a:r>
          </a:p>
        </p:txBody>
      </p:sp>
    </p:spTree>
    <p:extLst>
      <p:ext uri="{BB962C8B-B14F-4D97-AF65-F5344CB8AC3E}">
        <p14:creationId xmlns:p14="http://schemas.microsoft.com/office/powerpoint/2010/main" val="2741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7632DE-7322-EFC0-76FD-DEA859CD29BA}"/>
              </a:ext>
            </a:extLst>
          </p:cNvPr>
          <p:cNvSpPr txBox="1"/>
          <p:nvPr/>
        </p:nvSpPr>
        <p:spPr>
          <a:xfrm rot="15409551">
            <a:off x="-6558236" y="-13694369"/>
            <a:ext cx="7712233" cy="3856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0" b="1" dirty="0">
                <a:solidFill>
                  <a:srgbClr val="DADCEE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86513"/>
            <a:ext cx="7970838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11715750" y="6381750"/>
            <a:ext cx="476250" cy="288925"/>
          </a:xfrm>
        </p:spPr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55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D3FA0-D4E2-0E49-A50A-E59CE107C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6</a:t>
            </a:fld>
            <a:endParaRPr lang="it-IT" dirty="0"/>
          </a:p>
        </p:txBody>
      </p:sp>
      <p:pic>
        <p:nvPicPr>
          <p:cNvPr id="7" name="Picture 6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D63060B2-DA7E-E4DD-0E4D-657CDA00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74" y="-6914682"/>
            <a:ext cx="6911473" cy="6911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105750" y="256954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020784" y="2551878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909781" y="3105792"/>
            <a:ext cx="771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3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3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p:pic>
        <p:nvPicPr>
          <p:cNvPr id="14" name="Picture 13" descr="A diagram of graphs and charts&#10;&#10;Description automatically generated">
            <a:extLst>
              <a:ext uri="{FF2B5EF4-FFF2-40B4-BE49-F238E27FC236}">
                <a16:creationId xmlns:a16="http://schemas.microsoft.com/office/drawing/2014/main" id="{561A4E8C-E1B1-A4F9-39F7-5526B91A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-3209"/>
            <a:ext cx="6911472" cy="6911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32604-B403-7577-3D84-44BD0B1EA22C}"/>
              </a:ext>
            </a:extLst>
          </p:cNvPr>
          <p:cNvSpPr txBox="1"/>
          <p:nvPr/>
        </p:nvSpPr>
        <p:spPr>
          <a:xfrm>
            <a:off x="-4949060" y="2851453"/>
            <a:ext cx="520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0C7ED"/>
                </a:solidFill>
                <a:latin typeface="Poppins" pitchFamily="2" charset="77"/>
                <a:cs typeface="Poppins" pitchFamily="2" charset="77"/>
              </a:rPr>
              <a:t>Bioinformatics</a:t>
            </a:r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is a discipline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that intersects various </a:t>
            </a:r>
          </a:p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fields of research.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F29E053-BB08-9B43-6E6B-FF3C573823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9054944"/>
                  </p:ext>
                </p:extLst>
              </p:nvPr>
            </p:nvGraphicFramePr>
            <p:xfrm>
              <a:off x="14249431" y="4909700"/>
              <a:ext cx="1230938" cy="10786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0938" cy="1078657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F29E053-BB08-9B43-6E6B-FF3C573823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49431" y="4909700"/>
                <a:ext cx="1230938" cy="10786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253055" y="6258681"/>
            <a:ext cx="7969760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7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1824069"/>
                  </p:ext>
                </p:extLst>
              </p:nvPr>
            </p:nvGraphicFramePr>
            <p:xfrm rot="11653698">
              <a:off x="5493195" y="-1680341"/>
              <a:ext cx="2158498" cy="13509655"/>
            </p:xfrm>
            <a:graphic>
              <a:graphicData uri="http://schemas.microsoft.com/office/drawing/2017/model3d">
                <am3d:model3d r:embed="rId3">
                  <am3d:spPr>
                    <a:xfrm rot="11653698">
                      <a:off x="0" y="0"/>
                      <a:ext cx="2158498" cy="13509655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-2500921" ay="-4308524" az="24136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814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653698">
                <a:off x="5493195" y="-1680341"/>
                <a:ext cx="2158498" cy="1350965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0CD2C9-1D39-0713-59EB-63CD3D9E282E}"/>
              </a:ext>
            </a:extLst>
          </p:cNvPr>
          <p:cNvSpPr txBox="1"/>
          <p:nvPr/>
        </p:nvSpPr>
        <p:spPr>
          <a:xfrm>
            <a:off x="893885" y="3160067"/>
            <a:ext cx="520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In-house software</a:t>
            </a:r>
            <a:endParaRPr lang="en-US" sz="2400" b="1" dirty="0">
              <a:solidFill>
                <a:srgbClr val="00206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288DAF-7AE4-4354-A0C7-A0CB74F8B561}"/>
              </a:ext>
            </a:extLst>
          </p:cNvPr>
          <p:cNvSpPr/>
          <p:nvPr/>
        </p:nvSpPr>
        <p:spPr>
          <a:xfrm rot="17447832">
            <a:off x="-713438" y="7805839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7C60BB-752F-31A3-FA33-AFC8A95BDED7}"/>
              </a:ext>
            </a:extLst>
          </p:cNvPr>
          <p:cNvSpPr/>
          <p:nvPr/>
        </p:nvSpPr>
        <p:spPr>
          <a:xfrm rot="20782206">
            <a:off x="2783951" y="9027047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3CC8FC-2DCA-34F5-0466-0227042007C1}"/>
              </a:ext>
            </a:extLst>
          </p:cNvPr>
          <p:cNvSpPr/>
          <p:nvPr/>
        </p:nvSpPr>
        <p:spPr>
          <a:xfrm rot="1714686">
            <a:off x="5812751" y="7369593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9292F9-627F-AA23-2A6C-0070671F3578}"/>
              </a:ext>
            </a:extLst>
          </p:cNvPr>
          <p:cNvSpPr/>
          <p:nvPr/>
        </p:nvSpPr>
        <p:spPr>
          <a:xfrm rot="3397646">
            <a:off x="10892477" y="8229363"/>
            <a:ext cx="1525507" cy="1625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gnaposto piè di pagina 1">
            <a:extLst>
              <a:ext uri="{FF2B5EF4-FFF2-40B4-BE49-F238E27FC236}">
                <a16:creationId xmlns:a16="http://schemas.microsoft.com/office/drawing/2014/main" id="{79F281B6-C770-48D3-BB5B-0BA74EC38D8E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  <p:sp>
        <p:nvSpPr>
          <p:cNvPr id="4" name="Segnaposto piè di pagina 1">
            <a:extLst>
              <a:ext uri="{FF2B5EF4-FFF2-40B4-BE49-F238E27FC236}">
                <a16:creationId xmlns:a16="http://schemas.microsoft.com/office/drawing/2014/main" id="{B5B038F0-FA7D-4650-5750-DCB734BFF1ED}"/>
              </a:ext>
            </a:extLst>
          </p:cNvPr>
          <p:cNvSpPr txBox="1">
            <a:spLocks/>
          </p:cNvSpPr>
          <p:nvPr/>
        </p:nvSpPr>
        <p:spPr>
          <a:xfrm>
            <a:off x="8475178" y="3909053"/>
            <a:ext cx="2822937" cy="21704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10.1016/j.cell.2011.07.049</a:t>
            </a:r>
            <a:endParaRPr lang="en-US" dirty="0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5361503E-28E5-03E7-76DC-1613FF4A12F3}"/>
              </a:ext>
            </a:extLst>
          </p:cNvPr>
          <p:cNvSpPr txBox="1">
            <a:spLocks/>
          </p:cNvSpPr>
          <p:nvPr/>
        </p:nvSpPr>
        <p:spPr>
          <a:xfrm>
            <a:off x="8475178" y="2736809"/>
            <a:ext cx="2822937" cy="2387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 err="1"/>
              <a:t>Genome</a:t>
            </a:r>
            <a:r>
              <a:rPr lang="it-IT" dirty="0"/>
              <a:t>-wide </a:t>
            </a:r>
            <a:r>
              <a:rPr lang="it-IT" dirty="0" err="1"/>
              <a:t>translocation</a:t>
            </a:r>
            <a:r>
              <a:rPr lang="it-IT" dirty="0"/>
              <a:t> </a:t>
            </a:r>
            <a:r>
              <a:rPr lang="it-IT" dirty="0" err="1"/>
              <a:t>sequencing</a:t>
            </a:r>
            <a:r>
              <a:rPr lang="it-IT" dirty="0"/>
              <a:t> </a:t>
            </a:r>
            <a:r>
              <a:rPr lang="it-IT" dirty="0" err="1"/>
              <a:t>reveals</a:t>
            </a:r>
            <a:r>
              <a:rPr lang="it-IT" dirty="0"/>
              <a:t> </a:t>
            </a:r>
            <a:r>
              <a:rPr lang="it-IT" dirty="0" err="1"/>
              <a:t>mechanisms</a:t>
            </a:r>
            <a:r>
              <a:rPr lang="it-IT" dirty="0"/>
              <a:t> of </a:t>
            </a:r>
            <a:r>
              <a:rPr lang="it-IT" dirty="0" err="1"/>
              <a:t>chromosome</a:t>
            </a:r>
            <a:r>
              <a:rPr lang="it-IT" dirty="0"/>
              <a:t> breaks and </a:t>
            </a:r>
            <a:r>
              <a:rPr lang="it-IT" dirty="0" err="1"/>
              <a:t>rearrangements</a:t>
            </a:r>
            <a:r>
              <a:rPr lang="it-IT" dirty="0"/>
              <a:t> in B </a:t>
            </a:r>
            <a:r>
              <a:rPr lang="it-IT" dirty="0" err="1"/>
              <a:t>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4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253055" y="6258681"/>
            <a:ext cx="7969760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8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0706283"/>
                  </p:ext>
                </p:extLst>
              </p:nvPr>
            </p:nvGraphicFramePr>
            <p:xfrm rot="16200000">
              <a:off x="4667256" y="-575267"/>
              <a:ext cx="1943086" cy="11068284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943086" cy="11068284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-1515465" ay="-475527" az="2233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315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4667256" y="-575267"/>
                <a:ext cx="1943086" cy="1106828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0CD2C9-1D39-0713-59EB-63CD3D9E282E}"/>
              </a:ext>
            </a:extLst>
          </p:cNvPr>
          <p:cNvSpPr txBox="1"/>
          <p:nvPr/>
        </p:nvSpPr>
        <p:spPr>
          <a:xfrm>
            <a:off x="893885" y="2859012"/>
            <a:ext cx="52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30000"/>
                  </a:srgbClr>
                </a:solidFill>
                <a:latin typeface="Poppins" pitchFamily="2" charset="77"/>
                <a:cs typeface="Poppins" pitchFamily="2" charset="77"/>
              </a:rPr>
              <a:t>In-house software</a:t>
            </a:r>
            <a:endParaRPr lang="en-US" sz="1600" b="1" dirty="0">
              <a:solidFill>
                <a:srgbClr val="002060">
                  <a:alpha val="30000"/>
                </a:srgb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A2F36-1EED-F5E0-65E4-04FC0BA60D78}"/>
              </a:ext>
            </a:extLst>
          </p:cNvPr>
          <p:cNvSpPr txBox="1"/>
          <p:nvPr/>
        </p:nvSpPr>
        <p:spPr>
          <a:xfrm>
            <a:off x="893885" y="3197566"/>
            <a:ext cx="5202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DNA pieces scatter</a:t>
            </a:r>
            <a:endParaRPr lang="en-US" sz="2400" b="1" dirty="0">
              <a:solidFill>
                <a:srgbClr val="00206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AA9D5747-6C04-A3B0-7392-31B7F0149735}"/>
              </a:ext>
            </a:extLst>
          </p:cNvPr>
          <p:cNvSpPr txBox="1">
            <a:spLocks/>
          </p:cNvSpPr>
          <p:nvPr/>
        </p:nvSpPr>
        <p:spPr>
          <a:xfrm>
            <a:off x="8475178" y="3309623"/>
            <a:ext cx="2822937" cy="2387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10.1016/j.cell.2011.07.049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BD06E5E-B75E-DDF6-7EC1-16FFDBDE9769}"/>
              </a:ext>
            </a:extLst>
          </p:cNvPr>
          <p:cNvSpPr/>
          <p:nvPr/>
        </p:nvSpPr>
        <p:spPr>
          <a:xfrm rot="20806496">
            <a:off x="2670573" y="1960880"/>
            <a:ext cx="1525507" cy="16256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B4B59D-019E-8ED9-22A7-C09CF7A3AE0D}"/>
              </a:ext>
            </a:extLst>
          </p:cNvPr>
          <p:cNvSpPr/>
          <p:nvPr/>
        </p:nvSpPr>
        <p:spPr>
          <a:xfrm rot="1268719">
            <a:off x="5485647" y="321473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480003-7F03-B1DD-8965-57795606ED07}"/>
              </a:ext>
            </a:extLst>
          </p:cNvPr>
          <p:cNvSpPr/>
          <p:nvPr/>
        </p:nvSpPr>
        <p:spPr>
          <a:xfrm rot="20493080">
            <a:off x="5899351" y="1557282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C3CE10-C8BF-452D-6AF1-6BF976E625B6}"/>
              </a:ext>
            </a:extLst>
          </p:cNvPr>
          <p:cNvSpPr/>
          <p:nvPr/>
        </p:nvSpPr>
        <p:spPr>
          <a:xfrm rot="2025085">
            <a:off x="8452546" y="2554810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523243B4-BD80-3727-4CCF-9D3573906B35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8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>
          <a:xfrm>
            <a:off x="253055" y="6258681"/>
            <a:ext cx="7969760" cy="342900"/>
          </a:xfrm>
        </p:spPr>
        <p:txBody>
          <a:bodyPr/>
          <a:lstStyle/>
          <a:p>
            <a:pPr>
              <a:defRPr/>
            </a:pPr>
            <a:r>
              <a:rPr lang="it-IT" dirty="0"/>
              <a:t>Eliseo Martelli – Università degli Studi di Torino</a:t>
            </a:r>
            <a:endParaRPr lang="en-US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C76B4C-3E9B-4239-85C9-0B6F1DF6DF35}" type="slidenum">
              <a:rPr lang="it-IT" smtClean="0"/>
              <a:pPr>
                <a:defRPr/>
              </a:pPr>
              <a:t>9</a:t>
            </a:fld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1CC46-55D5-5326-E34C-CF0210C67DAD}"/>
              </a:ext>
            </a:extLst>
          </p:cNvPr>
          <p:cNvSpPr txBox="1"/>
          <p:nvPr/>
        </p:nvSpPr>
        <p:spPr>
          <a:xfrm>
            <a:off x="1240358" y="4278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8810"/>
                </a:solidFill>
                <a:latin typeface="Poppins" pitchFamily="2" charset="77"/>
                <a:cs typeface="Poppins" pitchFamily="2" charset="77"/>
              </a:rPr>
              <a:t>PROBLEM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AD8826-C5F2-67A5-A379-66F97302D2AA}"/>
              </a:ext>
            </a:extLst>
          </p:cNvPr>
          <p:cNvSpPr/>
          <p:nvPr/>
        </p:nvSpPr>
        <p:spPr>
          <a:xfrm>
            <a:off x="1155392" y="410204"/>
            <a:ext cx="1430215" cy="36933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E8810"/>
            </a:solidFill>
          </a:ln>
          <a:effectLst>
            <a:glow rad="76200">
              <a:srgbClr val="FE8810">
                <a:alpha val="25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881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2585D-6908-0E1E-1181-7C70DB79B9A7}"/>
              </a:ext>
            </a:extLst>
          </p:cNvPr>
          <p:cNvSpPr txBox="1"/>
          <p:nvPr/>
        </p:nvSpPr>
        <p:spPr>
          <a:xfrm>
            <a:off x="2670573" y="320147"/>
            <a:ext cx="5202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Experiment </a:t>
            </a:r>
            <a:r>
              <a:rPr lang="en-US" sz="1600" b="1" dirty="0">
                <a:solidFill>
                  <a:srgbClr val="FF880F"/>
                </a:solidFill>
                <a:latin typeface="Poppins" pitchFamily="2" charset="77"/>
                <a:cs typeface="Poppins" pitchFamily="2" charset="77"/>
              </a:rPr>
              <a:t>Reproducibility</a:t>
            </a:r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 </a:t>
            </a:r>
          </a:p>
          <a:p>
            <a:r>
              <a:rPr lang="en-US" sz="16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is hard in Bioinformatics.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187228"/>
                  </p:ext>
                </p:extLst>
              </p:nvPr>
            </p:nvGraphicFramePr>
            <p:xfrm rot="5400000">
              <a:off x="13743128" y="-5218152"/>
              <a:ext cx="2906826" cy="17730252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2906826" cy="17730252"/>
                    </a:xfrm>
                    <a:prstGeom prst="rect">
                      <a:avLst/>
                    </a:prstGeom>
                  </am3d:spPr>
                  <am3d:camera>
                    <am3d:pos x="0" y="0" z="482066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2" d="1000000"/>
                    <am3d:preTrans dx="137342" dy="3" dz="654332"/>
                    <am3d:scale>
                      <am3d:sx n="1000000" d="1000000"/>
                      <am3d:sy n="1000000" d="1000000"/>
                      <am3d:sz n="1000000" d="1000000"/>
                    </am3d:scale>
                    <am3d:rot ax="-6861488" ay="-4253347" az="69360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8164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ADA9476-E5D0-3334-92B0-E3FEBD30E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13743128" y="-5218152"/>
                <a:ext cx="2906826" cy="1773025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F0CD2C9-1D39-0713-59EB-63CD3D9E282E}"/>
              </a:ext>
            </a:extLst>
          </p:cNvPr>
          <p:cNvSpPr txBox="1"/>
          <p:nvPr/>
        </p:nvSpPr>
        <p:spPr>
          <a:xfrm>
            <a:off x="893884" y="2344460"/>
            <a:ext cx="52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30000"/>
                  </a:srgbClr>
                </a:solidFill>
                <a:latin typeface="Poppins" pitchFamily="2" charset="77"/>
                <a:cs typeface="Poppins" pitchFamily="2" charset="77"/>
              </a:rPr>
              <a:t>In-house software</a:t>
            </a:r>
            <a:endParaRPr lang="en-US" sz="1600" b="1" dirty="0">
              <a:solidFill>
                <a:srgbClr val="002060">
                  <a:alpha val="30000"/>
                </a:srgb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A2F36-1EED-F5E0-65E4-04FC0BA60D78}"/>
              </a:ext>
            </a:extLst>
          </p:cNvPr>
          <p:cNvSpPr txBox="1"/>
          <p:nvPr/>
        </p:nvSpPr>
        <p:spPr>
          <a:xfrm>
            <a:off x="893884" y="2688161"/>
            <a:ext cx="520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C3042">
                    <a:alpha val="30000"/>
                  </a:srgbClr>
                </a:solidFill>
                <a:latin typeface="Poppins" pitchFamily="2" charset="77"/>
                <a:cs typeface="Poppins" pitchFamily="2" charset="77"/>
              </a:rPr>
              <a:t>DNA pieces scatter</a:t>
            </a:r>
            <a:endParaRPr lang="en-US" sz="1600" b="1" dirty="0">
              <a:solidFill>
                <a:srgbClr val="002060">
                  <a:alpha val="30000"/>
                </a:srgb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Segnaposto piè di pagina 1">
            <a:extLst>
              <a:ext uri="{FF2B5EF4-FFF2-40B4-BE49-F238E27FC236}">
                <a16:creationId xmlns:a16="http://schemas.microsoft.com/office/drawing/2014/main" id="{AA9D5747-6C04-A3B0-7392-31B7F0149735}"/>
              </a:ext>
            </a:extLst>
          </p:cNvPr>
          <p:cNvSpPr txBox="1">
            <a:spLocks/>
          </p:cNvSpPr>
          <p:nvPr/>
        </p:nvSpPr>
        <p:spPr>
          <a:xfrm>
            <a:off x="8475178" y="5695985"/>
            <a:ext cx="2822937" cy="2387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dirty="0"/>
              <a:t>10.1016/j.cell.2011.07.049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BD06E5E-B75E-DDF6-7EC1-16FFDBDE9769}"/>
              </a:ext>
            </a:extLst>
          </p:cNvPr>
          <p:cNvSpPr/>
          <p:nvPr/>
        </p:nvSpPr>
        <p:spPr>
          <a:xfrm rot="9290911">
            <a:off x="9125126" y="2407775"/>
            <a:ext cx="1525507" cy="16256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EB4B59D-019E-8ED9-22A7-C09CF7A3AE0D}"/>
              </a:ext>
            </a:extLst>
          </p:cNvPr>
          <p:cNvSpPr/>
          <p:nvPr/>
        </p:nvSpPr>
        <p:spPr>
          <a:xfrm rot="12730175">
            <a:off x="6771133" y="2523267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480003-7F03-B1DD-8965-57795606ED07}"/>
              </a:ext>
            </a:extLst>
          </p:cNvPr>
          <p:cNvSpPr/>
          <p:nvPr/>
        </p:nvSpPr>
        <p:spPr>
          <a:xfrm rot="19800000">
            <a:off x="4413982" y="4895951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C3CE10-C8BF-452D-6AF1-6BF976E625B6}"/>
              </a:ext>
            </a:extLst>
          </p:cNvPr>
          <p:cNvSpPr/>
          <p:nvPr/>
        </p:nvSpPr>
        <p:spPr>
          <a:xfrm rot="19800000">
            <a:off x="4509732" y="5070375"/>
            <a:ext cx="1525507" cy="16256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4E19B-F87D-73E7-66C8-EE6F848FB560}"/>
              </a:ext>
            </a:extLst>
          </p:cNvPr>
          <p:cNvSpPr txBox="1"/>
          <p:nvPr/>
        </p:nvSpPr>
        <p:spPr>
          <a:xfrm>
            <a:off x="893884" y="3024737"/>
            <a:ext cx="5202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C3042"/>
                </a:solidFill>
                <a:latin typeface="Poppins" pitchFamily="2" charset="77"/>
                <a:cs typeface="Poppins" pitchFamily="2" charset="77"/>
              </a:rPr>
              <a:t>They join together or in other places of the DNA</a:t>
            </a:r>
            <a:endParaRPr lang="en-US" sz="2400" b="1" dirty="0">
              <a:solidFill>
                <a:srgbClr val="00206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egnaposto piè di pagina 1">
            <a:extLst>
              <a:ext uri="{FF2B5EF4-FFF2-40B4-BE49-F238E27FC236}">
                <a16:creationId xmlns:a16="http://schemas.microsoft.com/office/drawing/2014/main" id="{88F57B14-EA5A-0181-FB5F-7E10CDEEEBCA}"/>
              </a:ext>
            </a:extLst>
          </p:cNvPr>
          <p:cNvSpPr txBox="1">
            <a:spLocks/>
          </p:cNvSpPr>
          <p:nvPr/>
        </p:nvSpPr>
        <p:spPr>
          <a:xfrm>
            <a:off x="253055" y="6009721"/>
            <a:ext cx="7969760" cy="3429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000000"/>
                </a:solidFill>
                <a:latin typeface="Overpass Mono Medium" panose="020B0009030203020204" pitchFamily="49" charset="0"/>
                <a:ea typeface="Jost" pitchFamily="2" charset="0"/>
                <a:cs typeface="Overpass Mono Medium" panose="020B0009030203020204" pitchFamily="49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3D Model: Human DNA - zaurian868 –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Edited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with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metallic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material</a:t>
            </a:r>
            <a:r>
              <a:rPr lang="it-IT" sz="800" dirty="0">
                <a:solidFill>
                  <a:srgbClr val="000000">
                    <a:alpha val="30000"/>
                  </a:srgbClr>
                </a:solidFill>
              </a:rPr>
              <a:t> </a:t>
            </a:r>
            <a:r>
              <a:rPr lang="it-IT" sz="800" dirty="0" err="1">
                <a:solidFill>
                  <a:srgbClr val="000000">
                    <a:alpha val="30000"/>
                  </a:srgbClr>
                </a:solidFill>
              </a:rPr>
              <a:t>applied</a:t>
            </a:r>
            <a:endParaRPr lang="it-IT" sz="800" dirty="0">
              <a:solidFill>
                <a:srgbClr val="000000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4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11324E"/>
      </a:dk1>
      <a:lt1>
        <a:srgbClr val="11324E"/>
      </a:lt1>
      <a:dk2>
        <a:srgbClr val="CAE0AF"/>
      </a:dk2>
      <a:lt2>
        <a:srgbClr val="D6EBE4"/>
      </a:lt2>
      <a:accent1>
        <a:srgbClr val="D6EBE4"/>
      </a:accent1>
      <a:accent2>
        <a:srgbClr val="E1DF20"/>
      </a:accent2>
      <a:accent3>
        <a:srgbClr val="BED9F3"/>
      </a:accent3>
      <a:accent4>
        <a:srgbClr val="D2A0B8"/>
      </a:accent4>
      <a:accent5>
        <a:srgbClr val="CFD94F"/>
      </a:accent5>
      <a:accent6>
        <a:srgbClr val="425CC7"/>
      </a:accent6>
      <a:hlink>
        <a:srgbClr val="425CC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2" id="{A6CD7716-328B-494A-82A8-889E60316C0B}" vid="{64B54660-035A-48FB-B20B-35A73F38F2D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Powerpoint_Conf21_SpeakerGARR_template</Template>
  <TotalTime>1593</TotalTime>
  <Words>3384</Words>
  <Application>Microsoft Macintosh PowerPoint</Application>
  <PresentationFormat>Widescreen</PresentationFormat>
  <Paragraphs>592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Poppins</vt:lpstr>
      <vt:lpstr>Segoe UI Semibold</vt:lpstr>
      <vt:lpstr>Calibri</vt:lpstr>
      <vt:lpstr>Overpass Mono Medium</vt:lpstr>
      <vt:lpstr>Arial</vt:lpstr>
      <vt:lpstr>Overpass Mono</vt:lpstr>
      <vt:lpstr>Bahnschrift SemiBold</vt:lpstr>
      <vt:lpstr>Tema di Office</vt:lpstr>
      <vt:lpstr>Reproducible Bioinformatics? CREDO: Customizable, REproducible, DOcker file generator for bioinformatics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Carlo Volpe</dc:creator>
  <cp:lastModifiedBy>Eliseo Martelli</cp:lastModifiedBy>
  <cp:revision>117</cp:revision>
  <dcterms:created xsi:type="dcterms:W3CDTF">2022-05-05T15:41:39Z</dcterms:created>
  <dcterms:modified xsi:type="dcterms:W3CDTF">2024-04-12T08:17:03Z</dcterms:modified>
</cp:coreProperties>
</file>